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3" r:id="rId4"/>
    <p:sldId id="284" r:id="rId5"/>
    <p:sldId id="274" r:id="rId6"/>
    <p:sldId id="275" r:id="rId7"/>
    <p:sldId id="285" r:id="rId8"/>
    <p:sldId id="269" r:id="rId9"/>
    <p:sldId id="257" r:id="rId10"/>
    <p:sldId id="286" r:id="rId11"/>
    <p:sldId id="282" r:id="rId12"/>
    <p:sldId id="287" r:id="rId13"/>
    <p:sldId id="259" r:id="rId14"/>
    <p:sldId id="260" r:id="rId15"/>
    <p:sldId id="290" r:id="rId16"/>
    <p:sldId id="262" r:id="rId17"/>
    <p:sldId id="261" r:id="rId18"/>
    <p:sldId id="263" r:id="rId19"/>
    <p:sldId id="264" r:id="rId20"/>
    <p:sldId id="265" r:id="rId21"/>
    <p:sldId id="266" r:id="rId22"/>
    <p:sldId id="267" r:id="rId23"/>
    <p:sldId id="268" r:id="rId24"/>
    <p:sldId id="288" r:id="rId25"/>
    <p:sldId id="294" r:id="rId26"/>
    <p:sldId id="278" r:id="rId27"/>
    <p:sldId id="279" r:id="rId28"/>
    <p:sldId id="280" r:id="rId29"/>
    <p:sldId id="281" r:id="rId30"/>
    <p:sldId id="291" r:id="rId31"/>
    <p:sldId id="293"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in Dias" initials="CD" lastIdx="1" clrIdx="0">
    <p:extLst>
      <p:ext uri="{19B8F6BF-5375-455C-9EA6-DF929625EA0E}">
        <p15:presenceInfo xmlns:p15="http://schemas.microsoft.com/office/powerpoint/2012/main" userId="350d5cffb7f9e4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21" autoAdjust="0"/>
  </p:normalViewPr>
  <p:slideViewPr>
    <p:cSldViewPr snapToGrid="0">
      <p:cViewPr varScale="1">
        <p:scale>
          <a:sx n="94" d="100"/>
          <a:sy n="94" d="100"/>
        </p:scale>
        <p:origin x="108" y="228"/>
      </p:cViewPr>
      <p:guideLst/>
    </p:cSldViewPr>
  </p:slideViewPr>
  <p:outlineViewPr>
    <p:cViewPr>
      <p:scale>
        <a:sx n="33" d="100"/>
        <a:sy n="33" d="100"/>
      </p:scale>
      <p:origin x="0" y="-4092"/>
    </p:cViewPr>
  </p:outlineViewPr>
  <p:notesTextViewPr>
    <p:cViewPr>
      <p:scale>
        <a:sx n="1" d="1"/>
        <a:sy n="1" d="1"/>
      </p:scale>
      <p:origin x="0" y="0"/>
    </p:cViewPr>
  </p:notesTextViewPr>
  <p:sorterViewPr>
    <p:cViewPr>
      <p:scale>
        <a:sx n="100" d="100"/>
        <a:sy n="100" d="100"/>
      </p:scale>
      <p:origin x="0" y="-45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A578C5-184D-4238-8FDC-5FB6544ED0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A6F2C97-E13E-4C9E-AF58-1AA3CD5039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4D39BC5-9825-4F30-9AB0-01C2E4C472BC}"/>
              </a:ext>
            </a:extLst>
          </p:cNvPr>
          <p:cNvSpPr>
            <a:spLocks noGrp="1"/>
          </p:cNvSpPr>
          <p:nvPr>
            <p:ph type="dt" sz="half" idx="10"/>
          </p:nvPr>
        </p:nvSpPr>
        <p:spPr/>
        <p:txBody>
          <a:bodyPr/>
          <a:lstStyle/>
          <a:p>
            <a:fld id="{1D75641B-2002-4558-BAA4-15FE60E748A1}" type="datetimeFigureOut">
              <a:rPr lang="en-US" smtClean="0"/>
              <a:t>9/15/2020</a:t>
            </a:fld>
            <a:endParaRPr lang="en-US" dirty="0"/>
          </a:p>
        </p:txBody>
      </p:sp>
      <p:sp>
        <p:nvSpPr>
          <p:cNvPr id="5" name="Footer Placeholder 4">
            <a:extLst>
              <a:ext uri="{FF2B5EF4-FFF2-40B4-BE49-F238E27FC236}">
                <a16:creationId xmlns:a16="http://schemas.microsoft.com/office/drawing/2014/main" xmlns="" id="{3B5EEC19-547F-40BA-925D-DF3437DB6B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B601EE6-4947-49EC-8409-D60795BE228B}"/>
              </a:ext>
            </a:extLst>
          </p:cNvPr>
          <p:cNvSpPr>
            <a:spLocks noGrp="1"/>
          </p:cNvSpPr>
          <p:nvPr>
            <p:ph type="sldNum" sz="quarter" idx="12"/>
          </p:nvPr>
        </p:nvSpPr>
        <p:spPr/>
        <p:txBody>
          <a:bodyPr/>
          <a:lstStyle/>
          <a:p>
            <a:fld id="{3E6CA185-BB51-43E3-9D6A-B6CCF0F2FACF}" type="slidenum">
              <a:rPr lang="en-US" smtClean="0"/>
              <a:t>‹#›</a:t>
            </a:fld>
            <a:endParaRPr lang="en-US" dirty="0"/>
          </a:p>
        </p:txBody>
      </p:sp>
    </p:spTree>
    <p:extLst>
      <p:ext uri="{BB962C8B-B14F-4D97-AF65-F5344CB8AC3E}">
        <p14:creationId xmlns:p14="http://schemas.microsoft.com/office/powerpoint/2010/main" val="170947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953F25-EB42-4543-9FD5-36B3772721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AF2C527-DCF4-4EE9-96F3-BF134B9843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DDABC8-D3C2-43C7-860C-2D738E505E7B}"/>
              </a:ext>
            </a:extLst>
          </p:cNvPr>
          <p:cNvSpPr>
            <a:spLocks noGrp="1"/>
          </p:cNvSpPr>
          <p:nvPr>
            <p:ph type="dt" sz="half" idx="10"/>
          </p:nvPr>
        </p:nvSpPr>
        <p:spPr/>
        <p:txBody>
          <a:bodyPr/>
          <a:lstStyle/>
          <a:p>
            <a:fld id="{1D75641B-2002-4558-BAA4-15FE60E748A1}" type="datetimeFigureOut">
              <a:rPr lang="en-US" smtClean="0"/>
              <a:t>9/15/2020</a:t>
            </a:fld>
            <a:endParaRPr lang="en-US" dirty="0"/>
          </a:p>
        </p:txBody>
      </p:sp>
      <p:sp>
        <p:nvSpPr>
          <p:cNvPr id="5" name="Footer Placeholder 4">
            <a:extLst>
              <a:ext uri="{FF2B5EF4-FFF2-40B4-BE49-F238E27FC236}">
                <a16:creationId xmlns:a16="http://schemas.microsoft.com/office/drawing/2014/main" xmlns="" id="{2FCCD2DF-A0BE-4F91-8B96-1379F1E60A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E328508-1271-4770-A291-F4C3A95F0D78}"/>
              </a:ext>
            </a:extLst>
          </p:cNvPr>
          <p:cNvSpPr>
            <a:spLocks noGrp="1"/>
          </p:cNvSpPr>
          <p:nvPr>
            <p:ph type="sldNum" sz="quarter" idx="12"/>
          </p:nvPr>
        </p:nvSpPr>
        <p:spPr/>
        <p:txBody>
          <a:bodyPr/>
          <a:lstStyle/>
          <a:p>
            <a:fld id="{3E6CA185-BB51-43E3-9D6A-B6CCF0F2FACF}" type="slidenum">
              <a:rPr lang="en-US" smtClean="0"/>
              <a:t>‹#›</a:t>
            </a:fld>
            <a:endParaRPr lang="en-US" dirty="0"/>
          </a:p>
        </p:txBody>
      </p:sp>
    </p:spTree>
    <p:extLst>
      <p:ext uri="{BB962C8B-B14F-4D97-AF65-F5344CB8AC3E}">
        <p14:creationId xmlns:p14="http://schemas.microsoft.com/office/powerpoint/2010/main" val="152249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304E99F-7091-4C69-9868-C5DD1250A1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82ECE6F-E324-4A20-A438-C3077D6415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7DEB51-4B69-409D-86E4-EE7B72411895}"/>
              </a:ext>
            </a:extLst>
          </p:cNvPr>
          <p:cNvSpPr>
            <a:spLocks noGrp="1"/>
          </p:cNvSpPr>
          <p:nvPr>
            <p:ph type="dt" sz="half" idx="10"/>
          </p:nvPr>
        </p:nvSpPr>
        <p:spPr/>
        <p:txBody>
          <a:bodyPr/>
          <a:lstStyle/>
          <a:p>
            <a:fld id="{1D75641B-2002-4558-BAA4-15FE60E748A1}" type="datetimeFigureOut">
              <a:rPr lang="en-US" smtClean="0"/>
              <a:t>9/15/2020</a:t>
            </a:fld>
            <a:endParaRPr lang="en-US" dirty="0"/>
          </a:p>
        </p:txBody>
      </p:sp>
      <p:sp>
        <p:nvSpPr>
          <p:cNvPr id="5" name="Footer Placeholder 4">
            <a:extLst>
              <a:ext uri="{FF2B5EF4-FFF2-40B4-BE49-F238E27FC236}">
                <a16:creationId xmlns:a16="http://schemas.microsoft.com/office/drawing/2014/main" xmlns="" id="{CDD543C6-D83B-488F-8C1E-493D97C946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BD9FB79-5987-4E7E-AD0A-61A96042B86E}"/>
              </a:ext>
            </a:extLst>
          </p:cNvPr>
          <p:cNvSpPr>
            <a:spLocks noGrp="1"/>
          </p:cNvSpPr>
          <p:nvPr>
            <p:ph type="sldNum" sz="quarter" idx="12"/>
          </p:nvPr>
        </p:nvSpPr>
        <p:spPr/>
        <p:txBody>
          <a:bodyPr/>
          <a:lstStyle/>
          <a:p>
            <a:fld id="{3E6CA185-BB51-43E3-9D6A-B6CCF0F2FACF}" type="slidenum">
              <a:rPr lang="en-US" smtClean="0"/>
              <a:t>‹#›</a:t>
            </a:fld>
            <a:endParaRPr lang="en-US" dirty="0"/>
          </a:p>
        </p:txBody>
      </p:sp>
    </p:spTree>
    <p:extLst>
      <p:ext uri="{BB962C8B-B14F-4D97-AF65-F5344CB8AC3E}">
        <p14:creationId xmlns:p14="http://schemas.microsoft.com/office/powerpoint/2010/main" val="412359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721099-2FA0-478D-A93B-CAE34AAEB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641976-7C34-4519-8D6B-279813164C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EB2E00-30D8-4F51-961B-0836B98A78E4}"/>
              </a:ext>
            </a:extLst>
          </p:cNvPr>
          <p:cNvSpPr>
            <a:spLocks noGrp="1"/>
          </p:cNvSpPr>
          <p:nvPr>
            <p:ph type="dt" sz="half" idx="10"/>
          </p:nvPr>
        </p:nvSpPr>
        <p:spPr/>
        <p:txBody>
          <a:bodyPr/>
          <a:lstStyle/>
          <a:p>
            <a:fld id="{1D75641B-2002-4558-BAA4-15FE60E748A1}" type="datetimeFigureOut">
              <a:rPr lang="en-US" smtClean="0"/>
              <a:t>9/15/2020</a:t>
            </a:fld>
            <a:endParaRPr lang="en-US" dirty="0"/>
          </a:p>
        </p:txBody>
      </p:sp>
      <p:sp>
        <p:nvSpPr>
          <p:cNvPr id="5" name="Footer Placeholder 4">
            <a:extLst>
              <a:ext uri="{FF2B5EF4-FFF2-40B4-BE49-F238E27FC236}">
                <a16:creationId xmlns:a16="http://schemas.microsoft.com/office/drawing/2014/main" xmlns="" id="{BD9CCA2D-0112-4706-8BB5-9D23572D9B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8EA239B-AB9F-4E2A-979C-F0F5555B5B77}"/>
              </a:ext>
            </a:extLst>
          </p:cNvPr>
          <p:cNvSpPr>
            <a:spLocks noGrp="1"/>
          </p:cNvSpPr>
          <p:nvPr>
            <p:ph type="sldNum" sz="quarter" idx="12"/>
          </p:nvPr>
        </p:nvSpPr>
        <p:spPr/>
        <p:txBody>
          <a:bodyPr/>
          <a:lstStyle/>
          <a:p>
            <a:fld id="{3E6CA185-BB51-43E3-9D6A-B6CCF0F2FACF}" type="slidenum">
              <a:rPr lang="en-US" smtClean="0"/>
              <a:t>‹#›</a:t>
            </a:fld>
            <a:endParaRPr lang="en-US" dirty="0"/>
          </a:p>
        </p:txBody>
      </p:sp>
    </p:spTree>
    <p:extLst>
      <p:ext uri="{BB962C8B-B14F-4D97-AF65-F5344CB8AC3E}">
        <p14:creationId xmlns:p14="http://schemas.microsoft.com/office/powerpoint/2010/main" val="8058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C5851-7D0A-4AA8-809D-4249EFA526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061DE53-E1A8-4CFB-9772-C22A481C03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44601F2-71FE-43F2-BF50-6741AF382872}"/>
              </a:ext>
            </a:extLst>
          </p:cNvPr>
          <p:cNvSpPr>
            <a:spLocks noGrp="1"/>
          </p:cNvSpPr>
          <p:nvPr>
            <p:ph type="dt" sz="half" idx="10"/>
          </p:nvPr>
        </p:nvSpPr>
        <p:spPr/>
        <p:txBody>
          <a:bodyPr/>
          <a:lstStyle/>
          <a:p>
            <a:fld id="{1D75641B-2002-4558-BAA4-15FE60E748A1}" type="datetimeFigureOut">
              <a:rPr lang="en-US" smtClean="0"/>
              <a:t>9/15/2020</a:t>
            </a:fld>
            <a:endParaRPr lang="en-US" dirty="0"/>
          </a:p>
        </p:txBody>
      </p:sp>
      <p:sp>
        <p:nvSpPr>
          <p:cNvPr id="5" name="Footer Placeholder 4">
            <a:extLst>
              <a:ext uri="{FF2B5EF4-FFF2-40B4-BE49-F238E27FC236}">
                <a16:creationId xmlns:a16="http://schemas.microsoft.com/office/drawing/2014/main" xmlns="" id="{2BFEF663-FDCF-48C1-BC9C-89C1ACCC87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4491D94-B0FE-4F56-B003-AAFE2ECE7132}"/>
              </a:ext>
            </a:extLst>
          </p:cNvPr>
          <p:cNvSpPr>
            <a:spLocks noGrp="1"/>
          </p:cNvSpPr>
          <p:nvPr>
            <p:ph type="sldNum" sz="quarter" idx="12"/>
          </p:nvPr>
        </p:nvSpPr>
        <p:spPr/>
        <p:txBody>
          <a:bodyPr/>
          <a:lstStyle/>
          <a:p>
            <a:fld id="{3E6CA185-BB51-43E3-9D6A-B6CCF0F2FACF}" type="slidenum">
              <a:rPr lang="en-US" smtClean="0"/>
              <a:t>‹#›</a:t>
            </a:fld>
            <a:endParaRPr lang="en-US" dirty="0"/>
          </a:p>
        </p:txBody>
      </p:sp>
    </p:spTree>
    <p:extLst>
      <p:ext uri="{BB962C8B-B14F-4D97-AF65-F5344CB8AC3E}">
        <p14:creationId xmlns:p14="http://schemas.microsoft.com/office/powerpoint/2010/main" val="68323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B00921-744F-4E7A-A464-905F414C23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CBFD9A0-D5FF-4C4E-85D9-FAA059A549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3CD4DEB-5CF3-4D3F-9DE4-7E4FF2B3F1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5D77232-ED78-4771-8B3C-DA220B315E04}"/>
              </a:ext>
            </a:extLst>
          </p:cNvPr>
          <p:cNvSpPr>
            <a:spLocks noGrp="1"/>
          </p:cNvSpPr>
          <p:nvPr>
            <p:ph type="dt" sz="half" idx="10"/>
          </p:nvPr>
        </p:nvSpPr>
        <p:spPr/>
        <p:txBody>
          <a:bodyPr/>
          <a:lstStyle/>
          <a:p>
            <a:fld id="{1D75641B-2002-4558-BAA4-15FE60E748A1}" type="datetimeFigureOut">
              <a:rPr lang="en-US" smtClean="0"/>
              <a:t>9/15/2020</a:t>
            </a:fld>
            <a:endParaRPr lang="en-US" dirty="0"/>
          </a:p>
        </p:txBody>
      </p:sp>
      <p:sp>
        <p:nvSpPr>
          <p:cNvPr id="6" name="Footer Placeholder 5">
            <a:extLst>
              <a:ext uri="{FF2B5EF4-FFF2-40B4-BE49-F238E27FC236}">
                <a16:creationId xmlns:a16="http://schemas.microsoft.com/office/drawing/2014/main" xmlns="" id="{72907365-2B0D-4EAE-862D-F92314DEDC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E73854D-0C12-4AE9-B409-2B1F8ED1CDFB}"/>
              </a:ext>
            </a:extLst>
          </p:cNvPr>
          <p:cNvSpPr>
            <a:spLocks noGrp="1"/>
          </p:cNvSpPr>
          <p:nvPr>
            <p:ph type="sldNum" sz="quarter" idx="12"/>
          </p:nvPr>
        </p:nvSpPr>
        <p:spPr/>
        <p:txBody>
          <a:bodyPr/>
          <a:lstStyle/>
          <a:p>
            <a:fld id="{3E6CA185-BB51-43E3-9D6A-B6CCF0F2FACF}" type="slidenum">
              <a:rPr lang="en-US" smtClean="0"/>
              <a:t>‹#›</a:t>
            </a:fld>
            <a:endParaRPr lang="en-US" dirty="0"/>
          </a:p>
        </p:txBody>
      </p:sp>
    </p:spTree>
    <p:extLst>
      <p:ext uri="{BB962C8B-B14F-4D97-AF65-F5344CB8AC3E}">
        <p14:creationId xmlns:p14="http://schemas.microsoft.com/office/powerpoint/2010/main" val="49203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EE485A-3899-42DB-9C56-A707FE328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8D523E2-658A-4092-813A-C30A2EB0B2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0E99FDB-1270-423E-B414-30B26FDF2B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0DCA58-5E4E-4867-9CB5-6670A40388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9353BE8-3EF8-4A9D-91DF-508BB02470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ED06362-FEBF-4532-A56F-3B14B236E1BC}"/>
              </a:ext>
            </a:extLst>
          </p:cNvPr>
          <p:cNvSpPr>
            <a:spLocks noGrp="1"/>
          </p:cNvSpPr>
          <p:nvPr>
            <p:ph type="dt" sz="half" idx="10"/>
          </p:nvPr>
        </p:nvSpPr>
        <p:spPr/>
        <p:txBody>
          <a:bodyPr/>
          <a:lstStyle/>
          <a:p>
            <a:fld id="{1D75641B-2002-4558-BAA4-15FE60E748A1}" type="datetimeFigureOut">
              <a:rPr lang="en-US" smtClean="0"/>
              <a:t>9/15/2020</a:t>
            </a:fld>
            <a:endParaRPr lang="en-US" dirty="0"/>
          </a:p>
        </p:txBody>
      </p:sp>
      <p:sp>
        <p:nvSpPr>
          <p:cNvPr id="8" name="Footer Placeholder 7">
            <a:extLst>
              <a:ext uri="{FF2B5EF4-FFF2-40B4-BE49-F238E27FC236}">
                <a16:creationId xmlns:a16="http://schemas.microsoft.com/office/drawing/2014/main" xmlns="" id="{C66AC9AC-6F73-47B5-8188-207910DF8B7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879DAB2B-09A3-43FA-9B8D-946FDD867877}"/>
              </a:ext>
            </a:extLst>
          </p:cNvPr>
          <p:cNvSpPr>
            <a:spLocks noGrp="1"/>
          </p:cNvSpPr>
          <p:nvPr>
            <p:ph type="sldNum" sz="quarter" idx="12"/>
          </p:nvPr>
        </p:nvSpPr>
        <p:spPr/>
        <p:txBody>
          <a:bodyPr/>
          <a:lstStyle/>
          <a:p>
            <a:fld id="{3E6CA185-BB51-43E3-9D6A-B6CCF0F2FACF}" type="slidenum">
              <a:rPr lang="en-US" smtClean="0"/>
              <a:t>‹#›</a:t>
            </a:fld>
            <a:endParaRPr lang="en-US" dirty="0"/>
          </a:p>
        </p:txBody>
      </p:sp>
    </p:spTree>
    <p:extLst>
      <p:ext uri="{BB962C8B-B14F-4D97-AF65-F5344CB8AC3E}">
        <p14:creationId xmlns:p14="http://schemas.microsoft.com/office/powerpoint/2010/main" val="70281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A88C3C-72E2-48B6-B705-3856E53087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62F01F0-9EE0-4BF5-AF8B-3F0BD83B1218}"/>
              </a:ext>
            </a:extLst>
          </p:cNvPr>
          <p:cNvSpPr>
            <a:spLocks noGrp="1"/>
          </p:cNvSpPr>
          <p:nvPr>
            <p:ph type="dt" sz="half" idx="10"/>
          </p:nvPr>
        </p:nvSpPr>
        <p:spPr/>
        <p:txBody>
          <a:bodyPr/>
          <a:lstStyle/>
          <a:p>
            <a:fld id="{1D75641B-2002-4558-BAA4-15FE60E748A1}" type="datetimeFigureOut">
              <a:rPr lang="en-US" smtClean="0"/>
              <a:t>9/15/2020</a:t>
            </a:fld>
            <a:endParaRPr lang="en-US" dirty="0"/>
          </a:p>
        </p:txBody>
      </p:sp>
      <p:sp>
        <p:nvSpPr>
          <p:cNvPr id="4" name="Footer Placeholder 3">
            <a:extLst>
              <a:ext uri="{FF2B5EF4-FFF2-40B4-BE49-F238E27FC236}">
                <a16:creationId xmlns:a16="http://schemas.microsoft.com/office/drawing/2014/main" xmlns="" id="{AF00497A-8BE8-4B61-911B-3697B33C2E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79B15B39-2696-4831-ABAB-9316CD2B995C}"/>
              </a:ext>
            </a:extLst>
          </p:cNvPr>
          <p:cNvSpPr>
            <a:spLocks noGrp="1"/>
          </p:cNvSpPr>
          <p:nvPr>
            <p:ph type="sldNum" sz="quarter" idx="12"/>
          </p:nvPr>
        </p:nvSpPr>
        <p:spPr/>
        <p:txBody>
          <a:bodyPr/>
          <a:lstStyle/>
          <a:p>
            <a:fld id="{3E6CA185-BB51-43E3-9D6A-B6CCF0F2FACF}" type="slidenum">
              <a:rPr lang="en-US" smtClean="0"/>
              <a:t>‹#›</a:t>
            </a:fld>
            <a:endParaRPr lang="en-US" dirty="0"/>
          </a:p>
        </p:txBody>
      </p:sp>
    </p:spTree>
    <p:extLst>
      <p:ext uri="{BB962C8B-B14F-4D97-AF65-F5344CB8AC3E}">
        <p14:creationId xmlns:p14="http://schemas.microsoft.com/office/powerpoint/2010/main" val="91785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E4CB822-C224-4CF2-BB51-D93C5A6AC0DC}"/>
              </a:ext>
            </a:extLst>
          </p:cNvPr>
          <p:cNvSpPr>
            <a:spLocks noGrp="1"/>
          </p:cNvSpPr>
          <p:nvPr>
            <p:ph type="dt" sz="half" idx="10"/>
          </p:nvPr>
        </p:nvSpPr>
        <p:spPr/>
        <p:txBody>
          <a:bodyPr/>
          <a:lstStyle/>
          <a:p>
            <a:fld id="{1D75641B-2002-4558-BAA4-15FE60E748A1}" type="datetimeFigureOut">
              <a:rPr lang="en-US" smtClean="0"/>
              <a:t>9/15/2020</a:t>
            </a:fld>
            <a:endParaRPr lang="en-US" dirty="0"/>
          </a:p>
        </p:txBody>
      </p:sp>
      <p:sp>
        <p:nvSpPr>
          <p:cNvPr id="3" name="Footer Placeholder 2">
            <a:extLst>
              <a:ext uri="{FF2B5EF4-FFF2-40B4-BE49-F238E27FC236}">
                <a16:creationId xmlns:a16="http://schemas.microsoft.com/office/drawing/2014/main" xmlns="" id="{9F86198E-6A74-48C7-8E83-39BFD55BBC1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9558EB48-759E-468D-91FA-6C00A92A9806}"/>
              </a:ext>
            </a:extLst>
          </p:cNvPr>
          <p:cNvSpPr>
            <a:spLocks noGrp="1"/>
          </p:cNvSpPr>
          <p:nvPr>
            <p:ph type="sldNum" sz="quarter" idx="12"/>
          </p:nvPr>
        </p:nvSpPr>
        <p:spPr/>
        <p:txBody>
          <a:bodyPr/>
          <a:lstStyle/>
          <a:p>
            <a:fld id="{3E6CA185-BB51-43E3-9D6A-B6CCF0F2FACF}" type="slidenum">
              <a:rPr lang="en-US" smtClean="0"/>
              <a:t>‹#›</a:t>
            </a:fld>
            <a:endParaRPr lang="en-US" dirty="0"/>
          </a:p>
        </p:txBody>
      </p:sp>
    </p:spTree>
    <p:extLst>
      <p:ext uri="{BB962C8B-B14F-4D97-AF65-F5344CB8AC3E}">
        <p14:creationId xmlns:p14="http://schemas.microsoft.com/office/powerpoint/2010/main" val="343055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2C8A99-5D19-46BB-89E4-B28666638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A89CF8B-BB74-4605-9FA2-29ACB0964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5446C10-4FAD-4EAF-ADBC-72AD26711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57944C7-C952-48C1-9658-CC31A6BE28F3}"/>
              </a:ext>
            </a:extLst>
          </p:cNvPr>
          <p:cNvSpPr>
            <a:spLocks noGrp="1"/>
          </p:cNvSpPr>
          <p:nvPr>
            <p:ph type="dt" sz="half" idx="10"/>
          </p:nvPr>
        </p:nvSpPr>
        <p:spPr/>
        <p:txBody>
          <a:bodyPr/>
          <a:lstStyle/>
          <a:p>
            <a:fld id="{1D75641B-2002-4558-BAA4-15FE60E748A1}" type="datetimeFigureOut">
              <a:rPr lang="en-US" smtClean="0"/>
              <a:t>9/15/2020</a:t>
            </a:fld>
            <a:endParaRPr lang="en-US" dirty="0"/>
          </a:p>
        </p:txBody>
      </p:sp>
      <p:sp>
        <p:nvSpPr>
          <p:cNvPr id="6" name="Footer Placeholder 5">
            <a:extLst>
              <a:ext uri="{FF2B5EF4-FFF2-40B4-BE49-F238E27FC236}">
                <a16:creationId xmlns:a16="http://schemas.microsoft.com/office/drawing/2014/main" xmlns="" id="{F8C4E63C-300C-4345-A000-933E0548F2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C409D74-407F-4F86-910D-5A60BB0F705B}"/>
              </a:ext>
            </a:extLst>
          </p:cNvPr>
          <p:cNvSpPr>
            <a:spLocks noGrp="1"/>
          </p:cNvSpPr>
          <p:nvPr>
            <p:ph type="sldNum" sz="quarter" idx="12"/>
          </p:nvPr>
        </p:nvSpPr>
        <p:spPr/>
        <p:txBody>
          <a:bodyPr/>
          <a:lstStyle/>
          <a:p>
            <a:fld id="{3E6CA185-BB51-43E3-9D6A-B6CCF0F2FACF}" type="slidenum">
              <a:rPr lang="en-US" smtClean="0"/>
              <a:t>‹#›</a:t>
            </a:fld>
            <a:endParaRPr lang="en-US" dirty="0"/>
          </a:p>
        </p:txBody>
      </p:sp>
    </p:spTree>
    <p:extLst>
      <p:ext uri="{BB962C8B-B14F-4D97-AF65-F5344CB8AC3E}">
        <p14:creationId xmlns:p14="http://schemas.microsoft.com/office/powerpoint/2010/main" val="2817056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666A2A-C779-413B-827D-CB0337A68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0550439-B2F8-44CC-8966-202C0E56CE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16608B3F-5D94-47AF-990F-237C968BD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57356BD-196E-47A5-A02F-95BF762AFAB5}"/>
              </a:ext>
            </a:extLst>
          </p:cNvPr>
          <p:cNvSpPr>
            <a:spLocks noGrp="1"/>
          </p:cNvSpPr>
          <p:nvPr>
            <p:ph type="dt" sz="half" idx="10"/>
          </p:nvPr>
        </p:nvSpPr>
        <p:spPr/>
        <p:txBody>
          <a:bodyPr/>
          <a:lstStyle/>
          <a:p>
            <a:fld id="{1D75641B-2002-4558-BAA4-15FE60E748A1}" type="datetimeFigureOut">
              <a:rPr lang="en-US" smtClean="0"/>
              <a:t>9/15/2020</a:t>
            </a:fld>
            <a:endParaRPr lang="en-US" dirty="0"/>
          </a:p>
        </p:txBody>
      </p:sp>
      <p:sp>
        <p:nvSpPr>
          <p:cNvPr id="6" name="Footer Placeholder 5">
            <a:extLst>
              <a:ext uri="{FF2B5EF4-FFF2-40B4-BE49-F238E27FC236}">
                <a16:creationId xmlns:a16="http://schemas.microsoft.com/office/drawing/2014/main" xmlns="" id="{82DCA7CC-5874-4E6F-9C39-EF405CE7C2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8324B77-32E9-4687-AAB5-00FF81161B3F}"/>
              </a:ext>
            </a:extLst>
          </p:cNvPr>
          <p:cNvSpPr>
            <a:spLocks noGrp="1"/>
          </p:cNvSpPr>
          <p:nvPr>
            <p:ph type="sldNum" sz="quarter" idx="12"/>
          </p:nvPr>
        </p:nvSpPr>
        <p:spPr/>
        <p:txBody>
          <a:bodyPr/>
          <a:lstStyle/>
          <a:p>
            <a:fld id="{3E6CA185-BB51-43E3-9D6A-B6CCF0F2FACF}" type="slidenum">
              <a:rPr lang="en-US" smtClean="0"/>
              <a:t>‹#›</a:t>
            </a:fld>
            <a:endParaRPr lang="en-US" dirty="0"/>
          </a:p>
        </p:txBody>
      </p:sp>
    </p:spTree>
    <p:extLst>
      <p:ext uri="{BB962C8B-B14F-4D97-AF65-F5344CB8AC3E}">
        <p14:creationId xmlns:p14="http://schemas.microsoft.com/office/powerpoint/2010/main" val="139186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F8F9FA6-BBEA-40A0-AA02-D6B86B9B7A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EACCD17-BD4B-4E4E-B60D-120655B03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FD35A3-B994-44B0-AA47-D4D80B46CA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5641B-2002-4558-BAA4-15FE60E748A1}" type="datetimeFigureOut">
              <a:rPr lang="en-US" smtClean="0"/>
              <a:t>9/15/2020</a:t>
            </a:fld>
            <a:endParaRPr lang="en-US" dirty="0"/>
          </a:p>
        </p:txBody>
      </p:sp>
      <p:sp>
        <p:nvSpPr>
          <p:cNvPr id="5" name="Footer Placeholder 4">
            <a:extLst>
              <a:ext uri="{FF2B5EF4-FFF2-40B4-BE49-F238E27FC236}">
                <a16:creationId xmlns:a16="http://schemas.microsoft.com/office/drawing/2014/main" xmlns="" id="{05E04463-B609-4454-BA7D-F64FFCD08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118FB99F-701A-4EF2-A306-A9B9F6B7C7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CA185-BB51-43E3-9D6A-B6CCF0F2FACF}" type="slidenum">
              <a:rPr lang="en-US" smtClean="0"/>
              <a:t>‹#›</a:t>
            </a:fld>
            <a:endParaRPr lang="en-US" dirty="0"/>
          </a:p>
        </p:txBody>
      </p:sp>
    </p:spTree>
    <p:extLst>
      <p:ext uri="{BB962C8B-B14F-4D97-AF65-F5344CB8AC3E}">
        <p14:creationId xmlns:p14="http://schemas.microsoft.com/office/powerpoint/2010/main" val="1548414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fda.gov/news-events/press-announcements/coronavirus-covid-19-update-fda-takes-action-help-facilitate-timely-development-safe-effective-covi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ytimes.com/interactive/2020/science/coronavirus-vaccine-tracker.html?name=styln-coronavirus&amp;region=TOP_BANNER&amp;block=storyline_menu_recirc&amp;action=click&amp;pgtype=Article&amp;impression_id=d76b5e92-f686-11ea-902e-5b27ea6b9e65&amp;variant=1_Show#gamaleya" TargetMode="External"/><Relationship Id="rId2" Type="http://schemas.openxmlformats.org/officeDocument/2006/relationships/hyperlink" Target="https://www.nytimes.com/interactive/2020/science/coronavirus-vaccine-tracker.html?name=styln-coronavirus&amp;region=TOP_BANNER&amp;block=storyline_menu_recirc&amp;action=click&amp;pgtype=Article&amp;impression_id=d76b5e92-f686-11ea-902e-5b27ea6b9e65&amp;variant=1_Show#cansino" TargetMode="External"/><Relationship Id="rId1" Type="http://schemas.openxmlformats.org/officeDocument/2006/relationships/slideLayout" Target="../slideLayouts/slideLayout2.xml"/><Relationship Id="rId4" Type="http://schemas.openxmlformats.org/officeDocument/2006/relationships/hyperlink" Target="https://www.nytimes.com/2020/08/11/health/russia-covid-19-vaccine-safety.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ytimes.com/interactive/2020/04/30/opinion/coronavirus-covid-vaccine.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cademic.oup.com/qjmed/article/113/8/527/5860844"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academic.oup.com/qjmed/article/113/8/527/586084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academic.oup.com/qjmed/article/113/8/527/586084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academic.oup.com/qjmed/article/113/8/527/586084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BA8A2-30D0-4A46-9E98-C6B0BF484594}"/>
              </a:ext>
            </a:extLst>
          </p:cNvPr>
          <p:cNvSpPr>
            <a:spLocks noGrp="1"/>
          </p:cNvSpPr>
          <p:nvPr>
            <p:ph type="ctrTitle"/>
          </p:nvPr>
        </p:nvSpPr>
        <p:spPr>
          <a:xfrm>
            <a:off x="1524000" y="1122363"/>
            <a:ext cx="9144000" cy="1347705"/>
          </a:xfrm>
        </p:spPr>
        <p:txBody>
          <a:bodyPr/>
          <a:lstStyle/>
          <a:p>
            <a:r>
              <a:rPr lang="en-US" b="1" dirty="0"/>
              <a:t>Covid 19 Update</a:t>
            </a:r>
          </a:p>
        </p:txBody>
      </p:sp>
      <p:sp>
        <p:nvSpPr>
          <p:cNvPr id="3" name="Subtitle 2">
            <a:extLst>
              <a:ext uri="{FF2B5EF4-FFF2-40B4-BE49-F238E27FC236}">
                <a16:creationId xmlns:a16="http://schemas.microsoft.com/office/drawing/2014/main" xmlns="" id="{6571CD95-3CCE-4D1D-A84F-817EDE842165}"/>
              </a:ext>
            </a:extLst>
          </p:cNvPr>
          <p:cNvSpPr>
            <a:spLocks noGrp="1"/>
          </p:cNvSpPr>
          <p:nvPr>
            <p:ph type="subTitle" idx="1"/>
          </p:nvPr>
        </p:nvSpPr>
        <p:spPr/>
        <p:txBody>
          <a:bodyPr/>
          <a:lstStyle/>
          <a:p>
            <a:r>
              <a:rPr lang="en-US" b="1" i="1" dirty="0"/>
              <a:t>Colin P. Dias, MD</a:t>
            </a:r>
          </a:p>
          <a:p>
            <a:r>
              <a:rPr lang="en-US" b="1" i="1" dirty="0"/>
              <a:t>Medical Director</a:t>
            </a:r>
          </a:p>
          <a:p>
            <a:r>
              <a:rPr lang="en-US" b="1" i="1" dirty="0"/>
              <a:t>San Fernando Valley Community Mental Health Center</a:t>
            </a:r>
          </a:p>
        </p:txBody>
      </p:sp>
      <p:pic>
        <p:nvPicPr>
          <p:cNvPr id="6146" name="Picture 2" descr="Coronavirus &amp; COVID-19 Overview: Symptoms, Risks, Prevention, Treatment &amp;  More">
            <a:extLst>
              <a:ext uri="{FF2B5EF4-FFF2-40B4-BE49-F238E27FC236}">
                <a16:creationId xmlns:a16="http://schemas.microsoft.com/office/drawing/2014/main" xmlns="" id="{3CA64F5A-E394-45DA-83FE-3C95835B72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853" y="365682"/>
            <a:ext cx="3358243" cy="223882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Covid-19 | New Scientist">
            <a:extLst>
              <a:ext uri="{FF2B5EF4-FFF2-40B4-BE49-F238E27FC236}">
                <a16:creationId xmlns:a16="http://schemas.microsoft.com/office/drawing/2014/main" xmlns="" id="{3100E089-4531-4EC6-948E-74CC14F8255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50" name="Picture 6" descr="Coronavirus Resource Center - Harvard Health">
            <a:extLst>
              <a:ext uri="{FF2B5EF4-FFF2-40B4-BE49-F238E27FC236}">
                <a16:creationId xmlns:a16="http://schemas.microsoft.com/office/drawing/2014/main" xmlns="" id="{9B23A419-C868-4FEF-B6E6-0A8582E31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8972" y="2338183"/>
            <a:ext cx="3799360" cy="194400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ormer East El Paso nursing home resident among hospitalized COVID-19  patients | KTSM 9 News">
            <a:extLst>
              <a:ext uri="{FF2B5EF4-FFF2-40B4-BE49-F238E27FC236}">
                <a16:creationId xmlns:a16="http://schemas.microsoft.com/office/drawing/2014/main" xmlns="" id="{57CAC922-F1AD-48BA-8DFB-7C139E9EB0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8680" y="5007162"/>
            <a:ext cx="2993901" cy="168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132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6E81B1-9B17-4D09-83B4-D792C5326907}"/>
              </a:ext>
            </a:extLst>
          </p:cNvPr>
          <p:cNvSpPr>
            <a:spLocks noGrp="1"/>
          </p:cNvSpPr>
          <p:nvPr>
            <p:ph type="title"/>
          </p:nvPr>
        </p:nvSpPr>
        <p:spPr/>
        <p:txBody>
          <a:bodyPr>
            <a:normAutofit fontScale="90000"/>
          </a:bodyPr>
          <a:lstStyle/>
          <a:p>
            <a:pPr algn="ctr"/>
            <a:r>
              <a:rPr lang="en-US" sz="6000" b="1" dirty="0"/>
              <a:t>III. Covid 19 Treatment Options </a:t>
            </a:r>
            <a:r>
              <a:rPr lang="en-US" sz="4400" dirty="0"/>
              <a:t/>
            </a:r>
            <a:br>
              <a:rPr lang="en-US" sz="4400" dirty="0"/>
            </a:br>
            <a:endParaRPr lang="en-US" dirty="0"/>
          </a:p>
        </p:txBody>
      </p:sp>
      <p:pic>
        <p:nvPicPr>
          <p:cNvPr id="3074" name="Picture 2" descr="Some US Hospitals Passing on Purchases of COVID Drug | Voice of America -  English">
            <a:extLst>
              <a:ext uri="{FF2B5EF4-FFF2-40B4-BE49-F238E27FC236}">
                <a16:creationId xmlns:a16="http://schemas.microsoft.com/office/drawing/2014/main" xmlns="" id="{AC4D21EB-61D0-4024-A487-90C3D2AA292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8692" y="1690688"/>
            <a:ext cx="2718816" cy="15270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losely watched arthritis drug disappoints as a Covid-19 treatment - STAT">
            <a:extLst>
              <a:ext uri="{FF2B5EF4-FFF2-40B4-BE49-F238E27FC236}">
                <a16:creationId xmlns:a16="http://schemas.microsoft.com/office/drawing/2014/main" xmlns="" id="{CECDAD04-4856-480B-B2F7-F86516E52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2" y="229479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W-Madison researchers working on COVID-19 treatment">
            <a:extLst>
              <a:ext uri="{FF2B5EF4-FFF2-40B4-BE49-F238E27FC236}">
                <a16:creationId xmlns:a16="http://schemas.microsoft.com/office/drawing/2014/main" xmlns="" id="{0F5E7028-8D0E-4E8A-8730-EEDDAD3AC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7013" y="454329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hina looks to recovered to develop effective COVID-19 treatments |  Coronavirus pandemic News | Al Jazeera">
            <a:extLst>
              <a:ext uri="{FF2B5EF4-FFF2-40B4-BE49-F238E27FC236}">
                <a16:creationId xmlns:a16="http://schemas.microsoft.com/office/drawing/2014/main" xmlns="" id="{1E347292-3EDB-4F7A-91A6-AA7E911D91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1821593"/>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ctor Warns Of Risks In Rush To Embrace A COVID-19 Treatment | KERA News">
            <a:extLst>
              <a:ext uri="{FF2B5EF4-FFF2-40B4-BE49-F238E27FC236}">
                <a16:creationId xmlns:a16="http://schemas.microsoft.com/office/drawing/2014/main" xmlns="" id="{7EE529D2-FD2E-44F4-BF90-58F5DA5B9A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0313" y="474980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278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53DEE8-CD6F-49AD-9ADB-E6DB84281689}"/>
              </a:ext>
            </a:extLst>
          </p:cNvPr>
          <p:cNvSpPr>
            <a:spLocks noGrp="1"/>
          </p:cNvSpPr>
          <p:nvPr>
            <p:ph type="title"/>
          </p:nvPr>
        </p:nvSpPr>
        <p:spPr/>
        <p:txBody>
          <a:bodyPr>
            <a:normAutofit/>
          </a:bodyPr>
          <a:lstStyle/>
          <a:p>
            <a:pPr algn="ctr"/>
            <a:r>
              <a:rPr lang="en-US" sz="6000" b="1" dirty="0"/>
              <a:t>Covid 19 Treatment Options</a:t>
            </a:r>
          </a:p>
        </p:txBody>
      </p:sp>
      <p:sp>
        <p:nvSpPr>
          <p:cNvPr id="3" name="Content Placeholder 2">
            <a:extLst>
              <a:ext uri="{FF2B5EF4-FFF2-40B4-BE49-F238E27FC236}">
                <a16:creationId xmlns:a16="http://schemas.microsoft.com/office/drawing/2014/main" xmlns="" id="{B3F15FC6-959E-4560-8421-126BEBA15B75}"/>
              </a:ext>
            </a:extLst>
          </p:cNvPr>
          <p:cNvSpPr>
            <a:spLocks noGrp="1"/>
          </p:cNvSpPr>
          <p:nvPr>
            <p:ph idx="1"/>
          </p:nvPr>
        </p:nvSpPr>
        <p:spPr/>
        <p:txBody>
          <a:bodyPr/>
          <a:lstStyle/>
          <a:p>
            <a:r>
              <a:rPr lang="en-US" sz="3600" i="1" dirty="0"/>
              <a:t>Blocking the Virus with Antivirals </a:t>
            </a:r>
            <a:r>
              <a:rPr lang="en-US" sz="3600" dirty="0"/>
              <a:t>(</a:t>
            </a:r>
            <a:r>
              <a:rPr lang="en-US" sz="3600" i="0" dirty="0">
                <a:solidFill>
                  <a:srgbClr val="0070C0"/>
                </a:solidFill>
                <a:effectLst/>
                <a:latin typeface="nyt-franklin"/>
              </a:rPr>
              <a:t>Remdesivir</a:t>
            </a:r>
            <a:r>
              <a:rPr lang="en-US" sz="3600" dirty="0">
                <a:solidFill>
                  <a:srgbClr val="333333"/>
                </a:solidFill>
                <a:latin typeface="nyt-franklin"/>
              </a:rPr>
              <a:t>)</a:t>
            </a:r>
            <a:endParaRPr lang="en-US" sz="3600" dirty="0"/>
          </a:p>
          <a:p>
            <a:r>
              <a:rPr lang="en-US" sz="3600" i="1" dirty="0"/>
              <a:t>Mimicking the Immune System </a:t>
            </a:r>
            <a:r>
              <a:rPr lang="en-US" sz="3600" dirty="0"/>
              <a:t>(</a:t>
            </a:r>
            <a:r>
              <a:rPr lang="en-US" sz="3600" dirty="0">
                <a:solidFill>
                  <a:srgbClr val="0070C0"/>
                </a:solidFill>
              </a:rPr>
              <a:t>Convalescent Plasma</a:t>
            </a:r>
            <a:r>
              <a:rPr lang="en-US" sz="3600" dirty="0"/>
              <a:t>)</a:t>
            </a:r>
          </a:p>
          <a:p>
            <a:r>
              <a:rPr lang="en-US" sz="3600" i="1" dirty="0"/>
              <a:t>Reducing Inflammatory Response </a:t>
            </a:r>
            <a:r>
              <a:rPr lang="en-US" sz="3600" dirty="0"/>
              <a:t>(</a:t>
            </a:r>
            <a:r>
              <a:rPr lang="en-US" sz="3600" dirty="0">
                <a:solidFill>
                  <a:srgbClr val="0070C0"/>
                </a:solidFill>
              </a:rPr>
              <a:t>Dexamethasone and other Corticosteroids, Cytokine Inhibitors</a:t>
            </a:r>
            <a:r>
              <a:rPr lang="en-US" sz="3600" dirty="0"/>
              <a:t>)</a:t>
            </a:r>
          </a:p>
          <a:p>
            <a:r>
              <a:rPr lang="en-US" sz="3600" i="1" dirty="0"/>
              <a:t>Supportive Treatments </a:t>
            </a:r>
            <a:r>
              <a:rPr lang="en-US" sz="3600" dirty="0"/>
              <a:t>(</a:t>
            </a:r>
            <a:r>
              <a:rPr lang="en-US" sz="3600" dirty="0">
                <a:solidFill>
                  <a:srgbClr val="0070C0"/>
                </a:solidFill>
              </a:rPr>
              <a:t>Prone Positioning, Ventilators/Respiratory Support, Anticoaggulants</a:t>
            </a:r>
            <a:r>
              <a:rPr lang="en-US" sz="3600" dirty="0"/>
              <a:t>)</a:t>
            </a:r>
          </a:p>
          <a:p>
            <a:endParaRPr lang="en-US" dirty="0"/>
          </a:p>
        </p:txBody>
      </p:sp>
    </p:spTree>
    <p:extLst>
      <p:ext uri="{BB962C8B-B14F-4D97-AF65-F5344CB8AC3E}">
        <p14:creationId xmlns:p14="http://schemas.microsoft.com/office/powerpoint/2010/main" val="3847608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EEBFC-259F-481B-A5AC-4F20940F833E}"/>
              </a:ext>
            </a:extLst>
          </p:cNvPr>
          <p:cNvSpPr>
            <a:spLocks noGrp="1"/>
          </p:cNvSpPr>
          <p:nvPr>
            <p:ph type="title"/>
          </p:nvPr>
        </p:nvSpPr>
        <p:spPr/>
        <p:txBody>
          <a:bodyPr>
            <a:normAutofit fontScale="90000"/>
          </a:bodyPr>
          <a:lstStyle/>
          <a:p>
            <a:pPr algn="ctr"/>
            <a:r>
              <a:rPr lang="en-US" sz="6000" b="1" dirty="0"/>
              <a:t>IV. Status of Vaccine Development</a:t>
            </a:r>
            <a:r>
              <a:rPr lang="en-US" sz="4400" dirty="0"/>
              <a:t/>
            </a:r>
            <a:br>
              <a:rPr lang="en-US" sz="4400" dirty="0"/>
            </a:br>
            <a:endParaRPr lang="en-US" dirty="0"/>
          </a:p>
        </p:txBody>
      </p:sp>
      <p:pic>
        <p:nvPicPr>
          <p:cNvPr id="4098" name="Picture 2" descr="COVID-19 | Vaccine development | InvivoGen">
            <a:extLst>
              <a:ext uri="{FF2B5EF4-FFF2-40B4-BE49-F238E27FC236}">
                <a16:creationId xmlns:a16="http://schemas.microsoft.com/office/drawing/2014/main" xmlns="" id="{CC12100A-E927-4D28-BE72-6413F826DC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0656" y="1320800"/>
            <a:ext cx="9990687"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592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408EA0-6AF7-4C20-AB71-9865C6308595}"/>
              </a:ext>
            </a:extLst>
          </p:cNvPr>
          <p:cNvSpPr>
            <a:spLocks noGrp="1"/>
          </p:cNvSpPr>
          <p:nvPr>
            <p:ph type="title"/>
          </p:nvPr>
        </p:nvSpPr>
        <p:spPr>
          <a:xfrm>
            <a:off x="838200" y="890124"/>
            <a:ext cx="10515600" cy="800564"/>
          </a:xfrm>
        </p:spPr>
        <p:txBody>
          <a:bodyPr>
            <a:normAutofit fontScale="90000"/>
          </a:bodyPr>
          <a:lstStyle/>
          <a:p>
            <a:pPr algn="ctr"/>
            <a:r>
              <a:rPr lang="en-US" sz="6700" b="1" dirty="0"/>
              <a:t>Vaccine Tracker</a:t>
            </a:r>
            <a:r>
              <a:rPr lang="en-US" sz="1050" dirty="0"/>
              <a:t/>
            </a:r>
            <a:br>
              <a:rPr lang="en-US" sz="1050" dirty="0"/>
            </a:br>
            <a:r>
              <a:rPr lang="en-US" dirty="0"/>
              <a:t/>
            </a:r>
            <a:br>
              <a:rPr lang="en-US" dirty="0"/>
            </a:br>
            <a:endParaRPr lang="en-US" dirty="0"/>
          </a:p>
        </p:txBody>
      </p:sp>
      <p:pic>
        <p:nvPicPr>
          <p:cNvPr id="5" name="Content Placeholder 4">
            <a:extLst>
              <a:ext uri="{FF2B5EF4-FFF2-40B4-BE49-F238E27FC236}">
                <a16:creationId xmlns:a16="http://schemas.microsoft.com/office/drawing/2014/main" xmlns="" id="{91E9F4F4-FC22-49FE-88DC-A8951BF2F7D9}"/>
              </a:ext>
            </a:extLst>
          </p:cNvPr>
          <p:cNvPicPr>
            <a:picLocks noGrp="1" noChangeAspect="1"/>
          </p:cNvPicPr>
          <p:nvPr>
            <p:ph idx="1"/>
          </p:nvPr>
        </p:nvPicPr>
        <p:blipFill>
          <a:blip r:embed="rId2"/>
          <a:stretch>
            <a:fillRect/>
          </a:stretch>
        </p:blipFill>
        <p:spPr>
          <a:xfrm>
            <a:off x="838200" y="2103929"/>
            <a:ext cx="10459741" cy="2849364"/>
          </a:xfrm>
          <a:prstGeom prst="rect">
            <a:avLst/>
          </a:prstGeom>
        </p:spPr>
      </p:pic>
      <p:sp>
        <p:nvSpPr>
          <p:cNvPr id="7" name="TextBox 6">
            <a:extLst>
              <a:ext uri="{FF2B5EF4-FFF2-40B4-BE49-F238E27FC236}">
                <a16:creationId xmlns:a16="http://schemas.microsoft.com/office/drawing/2014/main" xmlns="" id="{5431C087-1C35-4468-9E62-FCB3C0FD57DA}"/>
              </a:ext>
            </a:extLst>
          </p:cNvPr>
          <p:cNvSpPr txBox="1"/>
          <p:nvPr/>
        </p:nvSpPr>
        <p:spPr>
          <a:xfrm>
            <a:off x="589595" y="6285478"/>
            <a:ext cx="6097348" cy="246221"/>
          </a:xfrm>
          <a:prstGeom prst="rect">
            <a:avLst/>
          </a:prstGeom>
          <a:noFill/>
        </p:spPr>
        <p:txBody>
          <a:bodyPr wrap="square">
            <a:spAutoFit/>
          </a:bodyPr>
          <a:lstStyle/>
          <a:p>
            <a:r>
              <a:rPr lang="en-US" sz="1000" i="1" dirty="0"/>
              <a:t>NY times, September 14, 2020</a:t>
            </a:r>
          </a:p>
        </p:txBody>
      </p:sp>
    </p:spTree>
    <p:extLst>
      <p:ext uri="{BB962C8B-B14F-4D97-AF65-F5344CB8AC3E}">
        <p14:creationId xmlns:p14="http://schemas.microsoft.com/office/powerpoint/2010/main" val="4191228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1ABD51-313E-4AB1-B814-EF349EBF7BF5}"/>
              </a:ext>
            </a:extLst>
          </p:cNvPr>
          <p:cNvSpPr>
            <a:spLocks noGrp="1"/>
          </p:cNvSpPr>
          <p:nvPr>
            <p:ph type="title"/>
          </p:nvPr>
        </p:nvSpPr>
        <p:spPr/>
        <p:txBody>
          <a:bodyPr>
            <a:normAutofit fontScale="90000"/>
          </a:bodyPr>
          <a:lstStyle/>
          <a:p>
            <a:pPr algn="ctr"/>
            <a:r>
              <a:rPr lang="en-US" sz="6000" b="1" dirty="0"/>
              <a:t>SARS-CoV-2 VIRUS VACCINE TESTING</a:t>
            </a:r>
          </a:p>
        </p:txBody>
      </p:sp>
      <p:pic>
        <p:nvPicPr>
          <p:cNvPr id="4" name="Content Placeholder 3">
            <a:extLst>
              <a:ext uri="{FF2B5EF4-FFF2-40B4-BE49-F238E27FC236}">
                <a16:creationId xmlns:a16="http://schemas.microsoft.com/office/drawing/2014/main" xmlns="" id="{BF12ED73-75AA-402E-80AF-3247E6560338}"/>
              </a:ext>
            </a:extLst>
          </p:cNvPr>
          <p:cNvPicPr>
            <a:picLocks noGrp="1" noChangeAspect="1"/>
          </p:cNvPicPr>
          <p:nvPr>
            <p:ph idx="1"/>
          </p:nvPr>
        </p:nvPicPr>
        <p:blipFill>
          <a:blip r:embed="rId2"/>
          <a:stretch>
            <a:fillRect/>
          </a:stretch>
        </p:blipFill>
        <p:spPr>
          <a:xfrm>
            <a:off x="3761570" y="1690688"/>
            <a:ext cx="4491059" cy="4351338"/>
          </a:xfrm>
          <a:prstGeom prst="rect">
            <a:avLst/>
          </a:prstGeom>
        </p:spPr>
      </p:pic>
      <p:sp>
        <p:nvSpPr>
          <p:cNvPr id="6" name="TextBox 5">
            <a:extLst>
              <a:ext uri="{FF2B5EF4-FFF2-40B4-BE49-F238E27FC236}">
                <a16:creationId xmlns:a16="http://schemas.microsoft.com/office/drawing/2014/main" xmlns="" id="{D11C5536-E3CC-4A9A-907A-082E9A8CE37D}"/>
              </a:ext>
            </a:extLst>
          </p:cNvPr>
          <p:cNvSpPr txBox="1"/>
          <p:nvPr/>
        </p:nvSpPr>
        <p:spPr>
          <a:xfrm>
            <a:off x="3225800" y="4025900"/>
            <a:ext cx="5562600" cy="646331"/>
          </a:xfrm>
          <a:prstGeom prst="rect">
            <a:avLst/>
          </a:prstGeom>
          <a:noFill/>
        </p:spPr>
        <p:txBody>
          <a:bodyPr wrap="square">
            <a:spAutoFit/>
          </a:bodyPr>
          <a:lstStyle/>
          <a:p>
            <a:pPr algn="ctr" fontAlgn="base"/>
            <a:r>
              <a:rPr lang="en-US" b="0" i="0" dirty="0">
                <a:solidFill>
                  <a:srgbClr val="333333"/>
                </a:solidFill>
                <a:effectLst/>
                <a:latin typeface="nyt-franklin"/>
              </a:rPr>
              <a:t>SARS-CoV-2</a:t>
            </a:r>
          </a:p>
          <a:p>
            <a:pPr algn="ctr" fontAlgn="base"/>
            <a:r>
              <a:rPr lang="en-US" b="0" i="0" dirty="0">
                <a:solidFill>
                  <a:srgbClr val="333333"/>
                </a:solidFill>
                <a:effectLst/>
                <a:latin typeface="nyt-franklin"/>
              </a:rPr>
              <a:t>coronavirus</a:t>
            </a:r>
          </a:p>
        </p:txBody>
      </p:sp>
      <p:sp>
        <p:nvSpPr>
          <p:cNvPr id="8" name="TextBox 7">
            <a:extLst>
              <a:ext uri="{FF2B5EF4-FFF2-40B4-BE49-F238E27FC236}">
                <a16:creationId xmlns:a16="http://schemas.microsoft.com/office/drawing/2014/main" xmlns="" id="{E9EDF48A-2682-4388-BF44-B18B7B96BA6B}"/>
              </a:ext>
            </a:extLst>
          </p:cNvPr>
          <p:cNvSpPr txBox="1"/>
          <p:nvPr/>
        </p:nvSpPr>
        <p:spPr>
          <a:xfrm>
            <a:off x="4914900" y="2055940"/>
            <a:ext cx="6096000" cy="1200329"/>
          </a:xfrm>
          <a:prstGeom prst="rect">
            <a:avLst/>
          </a:prstGeom>
          <a:noFill/>
        </p:spPr>
        <p:txBody>
          <a:bodyPr wrap="square">
            <a:spAutoFit/>
          </a:bodyPr>
          <a:lstStyle/>
          <a:p>
            <a:pPr algn="ctr" fontAlgn="base"/>
            <a:r>
              <a:rPr lang="en-US" b="0" i="0" dirty="0">
                <a:solidFill>
                  <a:srgbClr val="333333"/>
                </a:solidFill>
                <a:effectLst/>
                <a:latin typeface="nyt-franklin"/>
              </a:rPr>
              <a:t>Antibody</a:t>
            </a:r>
          </a:p>
          <a:p>
            <a:pPr algn="ctr" fontAlgn="base"/>
            <a:r>
              <a:rPr lang="en-US" b="0" i="0" dirty="0">
                <a:solidFill>
                  <a:srgbClr val="333333"/>
                </a:solidFill>
                <a:effectLst/>
                <a:latin typeface="nyt-franklin"/>
              </a:rPr>
              <a:t>produced in</a:t>
            </a:r>
          </a:p>
          <a:p>
            <a:pPr algn="ctr" fontAlgn="base"/>
            <a:r>
              <a:rPr lang="en-US" b="0" i="0" dirty="0">
                <a:solidFill>
                  <a:srgbClr val="333333"/>
                </a:solidFill>
                <a:effectLst/>
                <a:latin typeface="nyt-franklin"/>
              </a:rPr>
              <a:t>response to a</a:t>
            </a:r>
          </a:p>
          <a:p>
            <a:pPr algn="ctr" fontAlgn="base"/>
            <a:r>
              <a:rPr lang="en-US" b="0" i="0" dirty="0">
                <a:solidFill>
                  <a:srgbClr val="333333"/>
                </a:solidFill>
                <a:effectLst/>
                <a:latin typeface="nyt-franklin"/>
              </a:rPr>
              <a:t>vaccine</a:t>
            </a:r>
          </a:p>
        </p:txBody>
      </p:sp>
      <p:sp>
        <p:nvSpPr>
          <p:cNvPr id="10" name="TextBox 9">
            <a:extLst>
              <a:ext uri="{FF2B5EF4-FFF2-40B4-BE49-F238E27FC236}">
                <a16:creationId xmlns:a16="http://schemas.microsoft.com/office/drawing/2014/main" xmlns="" id="{EABAF8B7-229D-464F-9809-F4FDDF803811}"/>
              </a:ext>
            </a:extLst>
          </p:cNvPr>
          <p:cNvSpPr txBox="1"/>
          <p:nvPr/>
        </p:nvSpPr>
        <p:spPr>
          <a:xfrm>
            <a:off x="355600" y="6057509"/>
            <a:ext cx="8585200" cy="369332"/>
          </a:xfrm>
          <a:prstGeom prst="rect">
            <a:avLst/>
          </a:prstGeom>
          <a:noFill/>
        </p:spPr>
        <p:txBody>
          <a:bodyPr wrap="square">
            <a:spAutoFit/>
          </a:bodyPr>
          <a:lstStyle/>
          <a:p>
            <a:r>
              <a:rPr lang="en-US" sz="1800" i="1" dirty="0"/>
              <a:t>NY times, September 14, 2020</a:t>
            </a:r>
          </a:p>
        </p:txBody>
      </p:sp>
    </p:spTree>
    <p:extLst>
      <p:ext uri="{BB962C8B-B14F-4D97-AF65-F5344CB8AC3E}">
        <p14:creationId xmlns:p14="http://schemas.microsoft.com/office/powerpoint/2010/main" val="3351820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Types of Vaccines</a:t>
            </a:r>
            <a:endParaRPr lang="en-US" sz="6000" b="1" dirty="0"/>
          </a:p>
        </p:txBody>
      </p:sp>
      <p:sp>
        <p:nvSpPr>
          <p:cNvPr id="3" name="Content Placeholder 2"/>
          <p:cNvSpPr>
            <a:spLocks noGrp="1"/>
          </p:cNvSpPr>
          <p:nvPr>
            <p:ph idx="1"/>
          </p:nvPr>
        </p:nvSpPr>
        <p:spPr/>
        <p:txBody>
          <a:bodyPr>
            <a:normAutofit/>
          </a:bodyPr>
          <a:lstStyle/>
          <a:p>
            <a:r>
              <a:rPr lang="en-US" sz="3200" dirty="0" smtClean="0"/>
              <a:t>Genetic Vaccines: Vaccines that deliver one or more corona virus genes into our cells to provoke an immune response</a:t>
            </a:r>
          </a:p>
          <a:p>
            <a:r>
              <a:rPr lang="en-US" sz="3200" dirty="0" smtClean="0"/>
              <a:t>Viral Vector: Vaccines contain virus that are engineered to carry coronavirus genes</a:t>
            </a:r>
          </a:p>
          <a:p>
            <a:r>
              <a:rPr lang="en-US" sz="3200" dirty="0" smtClean="0"/>
              <a:t>Protein based:  Vaccines contain  virus proteins with no genetic material</a:t>
            </a:r>
          </a:p>
          <a:p>
            <a:r>
              <a:rPr lang="en-US" sz="3200" dirty="0" smtClean="0"/>
              <a:t>Inactivated/Attenuate: Vaccines created from weakened/killed virus</a:t>
            </a:r>
            <a:endParaRPr lang="en-US" sz="3200" dirty="0"/>
          </a:p>
        </p:txBody>
      </p:sp>
    </p:spTree>
    <p:extLst>
      <p:ext uri="{BB962C8B-B14F-4D97-AF65-F5344CB8AC3E}">
        <p14:creationId xmlns:p14="http://schemas.microsoft.com/office/powerpoint/2010/main" val="3357150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7E8C68-D206-454A-B11B-A57AC14FA649}"/>
              </a:ext>
            </a:extLst>
          </p:cNvPr>
          <p:cNvSpPr>
            <a:spLocks noGrp="1"/>
          </p:cNvSpPr>
          <p:nvPr>
            <p:ph type="title"/>
          </p:nvPr>
        </p:nvSpPr>
        <p:spPr/>
        <p:txBody>
          <a:bodyPr>
            <a:normAutofit/>
          </a:bodyPr>
          <a:lstStyle/>
          <a:p>
            <a:pPr algn="ctr"/>
            <a:r>
              <a:rPr lang="en-US" sz="6000" b="1" dirty="0"/>
              <a:t>Phases of Vaccine Testing</a:t>
            </a:r>
          </a:p>
        </p:txBody>
      </p:sp>
      <p:sp>
        <p:nvSpPr>
          <p:cNvPr id="3" name="Content Placeholder 2">
            <a:extLst>
              <a:ext uri="{FF2B5EF4-FFF2-40B4-BE49-F238E27FC236}">
                <a16:creationId xmlns:a16="http://schemas.microsoft.com/office/drawing/2014/main" xmlns="" id="{A3569868-3F64-489B-98A4-1DF970769BF5}"/>
              </a:ext>
            </a:extLst>
          </p:cNvPr>
          <p:cNvSpPr>
            <a:spLocks noGrp="1"/>
          </p:cNvSpPr>
          <p:nvPr>
            <p:ph idx="1"/>
          </p:nvPr>
        </p:nvSpPr>
        <p:spPr/>
        <p:txBody>
          <a:bodyPr/>
          <a:lstStyle/>
          <a:p>
            <a:pPr marL="0" indent="0">
              <a:buNone/>
            </a:pPr>
            <a:r>
              <a:rPr lang="en-US" sz="4000" dirty="0"/>
              <a:t>I.    PRE CLINICAL TESTING</a:t>
            </a:r>
          </a:p>
          <a:p>
            <a:pPr marL="571500" indent="-571500">
              <a:buAutoNum type="romanUcPeriod" startAt="2"/>
            </a:pPr>
            <a:r>
              <a:rPr lang="en-US" sz="4000" dirty="0"/>
              <a:t> PHASE I SAFETY TRIALS</a:t>
            </a:r>
          </a:p>
          <a:p>
            <a:pPr marL="571500" indent="-571500">
              <a:buAutoNum type="romanUcPeriod" startAt="2"/>
            </a:pPr>
            <a:r>
              <a:rPr lang="en-US" sz="4000" dirty="0"/>
              <a:t> PHASE II EXPANDED TRIALS</a:t>
            </a:r>
          </a:p>
          <a:p>
            <a:pPr marL="571500" indent="-571500">
              <a:buAutoNum type="romanUcPeriod" startAt="2"/>
            </a:pPr>
            <a:r>
              <a:rPr lang="en-US" sz="4000" dirty="0"/>
              <a:t> PHASE III EFFICACY TRIALS</a:t>
            </a:r>
          </a:p>
          <a:p>
            <a:pPr marL="571500" indent="-571500">
              <a:buAutoNum type="romanUcPeriod" startAt="2"/>
            </a:pPr>
            <a:r>
              <a:rPr lang="en-US" sz="4000" dirty="0"/>
              <a:t> EARLY OR LIMITED APPROVAL</a:t>
            </a:r>
          </a:p>
          <a:p>
            <a:pPr marL="571500" indent="-571500">
              <a:buAutoNum type="romanUcPeriod" startAt="2"/>
            </a:pPr>
            <a:r>
              <a:rPr lang="en-US" sz="4000" dirty="0"/>
              <a:t> APPROVAL</a:t>
            </a:r>
          </a:p>
          <a:p>
            <a:pPr marL="571500" indent="-571500">
              <a:buAutoNum type="romanUcPeriod" startAt="2"/>
            </a:pPr>
            <a:endParaRPr lang="en-US" dirty="0"/>
          </a:p>
        </p:txBody>
      </p:sp>
    </p:spTree>
    <p:extLst>
      <p:ext uri="{BB962C8B-B14F-4D97-AF65-F5344CB8AC3E}">
        <p14:creationId xmlns:p14="http://schemas.microsoft.com/office/powerpoint/2010/main" val="3883953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91F1B-B581-4ACC-86C6-22C88F3DBA51}"/>
              </a:ext>
            </a:extLst>
          </p:cNvPr>
          <p:cNvSpPr>
            <a:spLocks noGrp="1"/>
          </p:cNvSpPr>
          <p:nvPr>
            <p:ph type="title"/>
          </p:nvPr>
        </p:nvSpPr>
        <p:spPr/>
        <p:txBody>
          <a:bodyPr>
            <a:normAutofit/>
          </a:bodyPr>
          <a:lstStyle/>
          <a:p>
            <a:pPr algn="ctr"/>
            <a:r>
              <a:rPr lang="en-US" sz="6000" b="1" dirty="0"/>
              <a:t>I. PRECLINICAL TESTING</a:t>
            </a:r>
          </a:p>
        </p:txBody>
      </p:sp>
      <p:sp>
        <p:nvSpPr>
          <p:cNvPr id="3" name="Content Placeholder 2">
            <a:extLst>
              <a:ext uri="{FF2B5EF4-FFF2-40B4-BE49-F238E27FC236}">
                <a16:creationId xmlns:a16="http://schemas.microsoft.com/office/drawing/2014/main" xmlns="" id="{247CC91C-8B59-43EA-A6C7-1C0F098D3192}"/>
              </a:ext>
            </a:extLst>
          </p:cNvPr>
          <p:cNvSpPr>
            <a:spLocks noGrp="1"/>
          </p:cNvSpPr>
          <p:nvPr>
            <p:ph idx="1"/>
          </p:nvPr>
        </p:nvSpPr>
        <p:spPr/>
        <p:txBody>
          <a:bodyPr>
            <a:normAutofit/>
          </a:bodyPr>
          <a:lstStyle/>
          <a:p>
            <a:r>
              <a:rPr lang="en-US" sz="4000" i="1" dirty="0"/>
              <a:t>Scientists test a new vaccine on cells and then give it to </a:t>
            </a:r>
            <a:r>
              <a:rPr lang="en-US" sz="4000" b="1" i="1" dirty="0"/>
              <a:t>animals</a:t>
            </a:r>
            <a:r>
              <a:rPr lang="en-US" sz="4000" i="1" dirty="0"/>
              <a:t> such as mice or monkeys to see if it produces an immune response. We have confirmed 93 preclinical vaccines in active development</a:t>
            </a:r>
            <a:r>
              <a:rPr lang="en-US" sz="4000" dirty="0"/>
              <a:t>.</a:t>
            </a:r>
          </a:p>
        </p:txBody>
      </p:sp>
      <p:sp>
        <p:nvSpPr>
          <p:cNvPr id="5" name="TextBox 4">
            <a:extLst>
              <a:ext uri="{FF2B5EF4-FFF2-40B4-BE49-F238E27FC236}">
                <a16:creationId xmlns:a16="http://schemas.microsoft.com/office/drawing/2014/main" xmlns="" id="{97803FAD-545A-458E-94CA-E329EE1564B1}"/>
              </a:ext>
            </a:extLst>
          </p:cNvPr>
          <p:cNvSpPr txBox="1"/>
          <p:nvPr/>
        </p:nvSpPr>
        <p:spPr>
          <a:xfrm>
            <a:off x="279400" y="6123543"/>
            <a:ext cx="8610600" cy="369332"/>
          </a:xfrm>
          <a:prstGeom prst="rect">
            <a:avLst/>
          </a:prstGeom>
          <a:noFill/>
        </p:spPr>
        <p:txBody>
          <a:bodyPr wrap="square">
            <a:spAutoFit/>
          </a:bodyPr>
          <a:lstStyle/>
          <a:p>
            <a:r>
              <a:rPr lang="en-US" sz="1800" i="1" dirty="0"/>
              <a:t>New York </a:t>
            </a:r>
            <a:r>
              <a:rPr lang="en-US" i="1" dirty="0"/>
              <a:t>T</a:t>
            </a:r>
            <a:r>
              <a:rPr lang="en-US" sz="1800" i="1" dirty="0"/>
              <a:t>imes, September 14, 2020</a:t>
            </a:r>
          </a:p>
        </p:txBody>
      </p:sp>
    </p:spTree>
    <p:extLst>
      <p:ext uri="{BB962C8B-B14F-4D97-AF65-F5344CB8AC3E}">
        <p14:creationId xmlns:p14="http://schemas.microsoft.com/office/powerpoint/2010/main" val="2521824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218CB-7CBF-48B7-BC3C-9157F32056E3}"/>
              </a:ext>
            </a:extLst>
          </p:cNvPr>
          <p:cNvSpPr>
            <a:spLocks noGrp="1"/>
          </p:cNvSpPr>
          <p:nvPr>
            <p:ph type="title"/>
          </p:nvPr>
        </p:nvSpPr>
        <p:spPr/>
        <p:txBody>
          <a:bodyPr>
            <a:normAutofit/>
          </a:bodyPr>
          <a:lstStyle/>
          <a:p>
            <a:pPr algn="ctr"/>
            <a:r>
              <a:rPr lang="en-US" sz="6000" b="1" dirty="0"/>
              <a:t> PHASE I: SAFETY TRIALS</a:t>
            </a:r>
          </a:p>
        </p:txBody>
      </p:sp>
      <p:sp>
        <p:nvSpPr>
          <p:cNvPr id="3" name="Content Placeholder 2">
            <a:extLst>
              <a:ext uri="{FF2B5EF4-FFF2-40B4-BE49-F238E27FC236}">
                <a16:creationId xmlns:a16="http://schemas.microsoft.com/office/drawing/2014/main" xmlns="" id="{9BF88AC7-49D3-4E66-ACB5-B0E22C60EECA}"/>
              </a:ext>
            </a:extLst>
          </p:cNvPr>
          <p:cNvSpPr>
            <a:spLocks noGrp="1"/>
          </p:cNvSpPr>
          <p:nvPr>
            <p:ph idx="1"/>
          </p:nvPr>
        </p:nvSpPr>
        <p:spPr/>
        <p:txBody>
          <a:bodyPr>
            <a:normAutofit/>
          </a:bodyPr>
          <a:lstStyle/>
          <a:p>
            <a:r>
              <a:rPr lang="en-US" sz="4000" b="0" i="1" dirty="0">
                <a:solidFill>
                  <a:srgbClr val="333333"/>
                </a:solidFill>
                <a:effectLst/>
                <a:latin typeface="nyt-imperial"/>
              </a:rPr>
              <a:t>Scientists give the vaccine to a </a:t>
            </a:r>
            <a:r>
              <a:rPr lang="en-US" sz="4000" b="1" i="1" dirty="0">
                <a:solidFill>
                  <a:srgbClr val="333333"/>
                </a:solidFill>
                <a:effectLst/>
                <a:latin typeface="inherit"/>
              </a:rPr>
              <a:t>small number of people</a:t>
            </a:r>
            <a:r>
              <a:rPr lang="en-US" sz="4000" b="0" i="1" dirty="0">
                <a:solidFill>
                  <a:srgbClr val="333333"/>
                </a:solidFill>
                <a:effectLst/>
                <a:latin typeface="nyt-imperial"/>
              </a:rPr>
              <a:t> to test safety and dosage as well as to confirm that it stimulates the immune system</a:t>
            </a:r>
            <a:endParaRPr lang="en-US" sz="4000" i="1" dirty="0"/>
          </a:p>
        </p:txBody>
      </p:sp>
      <p:sp>
        <p:nvSpPr>
          <p:cNvPr id="5" name="TextBox 4">
            <a:extLst>
              <a:ext uri="{FF2B5EF4-FFF2-40B4-BE49-F238E27FC236}">
                <a16:creationId xmlns:a16="http://schemas.microsoft.com/office/drawing/2014/main" xmlns="" id="{266552E7-57F3-413D-8E83-EA4604CCAD89}"/>
              </a:ext>
            </a:extLst>
          </p:cNvPr>
          <p:cNvSpPr txBox="1"/>
          <p:nvPr/>
        </p:nvSpPr>
        <p:spPr>
          <a:xfrm>
            <a:off x="330200" y="5992297"/>
            <a:ext cx="6096000" cy="369332"/>
          </a:xfrm>
          <a:prstGeom prst="rect">
            <a:avLst/>
          </a:prstGeom>
          <a:noFill/>
        </p:spPr>
        <p:txBody>
          <a:bodyPr wrap="square">
            <a:spAutoFit/>
          </a:bodyPr>
          <a:lstStyle/>
          <a:p>
            <a:r>
              <a:rPr lang="en-US" sz="1800" i="1" dirty="0"/>
              <a:t>New York Times, September 14, 2020</a:t>
            </a:r>
          </a:p>
        </p:txBody>
      </p:sp>
    </p:spTree>
    <p:extLst>
      <p:ext uri="{BB962C8B-B14F-4D97-AF65-F5344CB8AC3E}">
        <p14:creationId xmlns:p14="http://schemas.microsoft.com/office/powerpoint/2010/main" val="3798234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F4A87-2C89-4C8D-BE5E-EFF0C32B9179}"/>
              </a:ext>
            </a:extLst>
          </p:cNvPr>
          <p:cNvSpPr>
            <a:spLocks noGrp="1"/>
          </p:cNvSpPr>
          <p:nvPr>
            <p:ph type="title"/>
          </p:nvPr>
        </p:nvSpPr>
        <p:spPr/>
        <p:txBody>
          <a:bodyPr>
            <a:normAutofit/>
          </a:bodyPr>
          <a:lstStyle/>
          <a:p>
            <a:pPr algn="ctr"/>
            <a:r>
              <a:rPr lang="en-US" sz="6000" b="1" dirty="0"/>
              <a:t>PHASE 2: EXPANDED TRIALS</a:t>
            </a:r>
          </a:p>
        </p:txBody>
      </p:sp>
      <p:sp>
        <p:nvSpPr>
          <p:cNvPr id="3" name="Content Placeholder 2">
            <a:extLst>
              <a:ext uri="{FF2B5EF4-FFF2-40B4-BE49-F238E27FC236}">
                <a16:creationId xmlns:a16="http://schemas.microsoft.com/office/drawing/2014/main" xmlns="" id="{35E2599F-0357-4094-90C2-5AF528D780C0}"/>
              </a:ext>
            </a:extLst>
          </p:cNvPr>
          <p:cNvSpPr>
            <a:spLocks noGrp="1"/>
          </p:cNvSpPr>
          <p:nvPr>
            <p:ph idx="1"/>
          </p:nvPr>
        </p:nvSpPr>
        <p:spPr/>
        <p:txBody>
          <a:bodyPr>
            <a:normAutofit/>
          </a:bodyPr>
          <a:lstStyle/>
          <a:p>
            <a:r>
              <a:rPr lang="en-US" sz="4000" b="0" i="0" dirty="0">
                <a:solidFill>
                  <a:srgbClr val="333333"/>
                </a:solidFill>
                <a:effectLst/>
                <a:latin typeface="nyt-imperial"/>
              </a:rPr>
              <a:t>Scientists give the vaccine to </a:t>
            </a:r>
            <a:r>
              <a:rPr lang="en-US" sz="4000" b="1" i="0" dirty="0">
                <a:solidFill>
                  <a:srgbClr val="333333"/>
                </a:solidFill>
                <a:effectLst/>
                <a:latin typeface="inherit"/>
              </a:rPr>
              <a:t>hundreds of people</a:t>
            </a:r>
            <a:r>
              <a:rPr lang="en-US" sz="4000" b="0" i="0" dirty="0">
                <a:solidFill>
                  <a:srgbClr val="333333"/>
                </a:solidFill>
                <a:effectLst/>
                <a:latin typeface="nyt-imperial"/>
              </a:rPr>
              <a:t> split into groups, such as children and the elderly, to see if the vaccine acts differently in them. These trials further test the vaccine’s safety and ability to stimulate the immune system.</a:t>
            </a:r>
            <a:endParaRPr lang="en-US" sz="4000" dirty="0"/>
          </a:p>
        </p:txBody>
      </p:sp>
      <p:sp>
        <p:nvSpPr>
          <p:cNvPr id="5" name="TextBox 4">
            <a:extLst>
              <a:ext uri="{FF2B5EF4-FFF2-40B4-BE49-F238E27FC236}">
                <a16:creationId xmlns:a16="http://schemas.microsoft.com/office/drawing/2014/main" xmlns="" id="{F8EDB54E-C4F1-4688-BED5-B28ADFBB437F}"/>
              </a:ext>
            </a:extLst>
          </p:cNvPr>
          <p:cNvSpPr txBox="1"/>
          <p:nvPr/>
        </p:nvSpPr>
        <p:spPr>
          <a:xfrm>
            <a:off x="304800" y="6176963"/>
            <a:ext cx="3822700" cy="369332"/>
          </a:xfrm>
          <a:prstGeom prst="rect">
            <a:avLst/>
          </a:prstGeom>
          <a:noFill/>
        </p:spPr>
        <p:txBody>
          <a:bodyPr wrap="square">
            <a:spAutoFit/>
          </a:bodyPr>
          <a:lstStyle/>
          <a:p>
            <a:r>
              <a:rPr lang="en-US" sz="1800" i="1" dirty="0"/>
              <a:t>New York </a:t>
            </a:r>
            <a:r>
              <a:rPr lang="en-US" i="1" dirty="0"/>
              <a:t>T</a:t>
            </a:r>
            <a:r>
              <a:rPr lang="en-US" sz="1800" i="1" dirty="0"/>
              <a:t>imes, September 14, 2020</a:t>
            </a:r>
          </a:p>
        </p:txBody>
      </p:sp>
    </p:spTree>
    <p:extLst>
      <p:ext uri="{BB962C8B-B14F-4D97-AF65-F5344CB8AC3E}">
        <p14:creationId xmlns:p14="http://schemas.microsoft.com/office/powerpoint/2010/main" val="2730654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ronavirus &amp; COVID-19 Overview: Symptoms, Risks, Prevention, Treatment &amp;  More">
            <a:extLst>
              <a:ext uri="{FF2B5EF4-FFF2-40B4-BE49-F238E27FC236}">
                <a16:creationId xmlns:a16="http://schemas.microsoft.com/office/drawing/2014/main" xmlns="" id="{800F4830-C2CC-46DA-9964-BA17929A6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03" y="0"/>
            <a:ext cx="122870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496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BE82E-0165-4B76-A678-C439BEADAF0F}"/>
              </a:ext>
            </a:extLst>
          </p:cNvPr>
          <p:cNvSpPr>
            <a:spLocks noGrp="1"/>
          </p:cNvSpPr>
          <p:nvPr>
            <p:ph type="title"/>
          </p:nvPr>
        </p:nvSpPr>
        <p:spPr/>
        <p:txBody>
          <a:bodyPr>
            <a:normAutofit/>
          </a:bodyPr>
          <a:lstStyle/>
          <a:p>
            <a:pPr algn="ctr"/>
            <a:r>
              <a:rPr lang="en-US" sz="6000" b="1" dirty="0"/>
              <a:t>PHASE 3: EFFICACY TRIALS</a:t>
            </a:r>
          </a:p>
        </p:txBody>
      </p:sp>
      <p:sp>
        <p:nvSpPr>
          <p:cNvPr id="3" name="Content Placeholder 2">
            <a:extLst>
              <a:ext uri="{FF2B5EF4-FFF2-40B4-BE49-F238E27FC236}">
                <a16:creationId xmlns:a16="http://schemas.microsoft.com/office/drawing/2014/main" xmlns="" id="{E63CE3AE-10CB-4E84-A5D0-FF36F3C24AA6}"/>
              </a:ext>
            </a:extLst>
          </p:cNvPr>
          <p:cNvSpPr>
            <a:spLocks noGrp="1"/>
          </p:cNvSpPr>
          <p:nvPr>
            <p:ph idx="1"/>
          </p:nvPr>
        </p:nvSpPr>
        <p:spPr/>
        <p:txBody>
          <a:bodyPr>
            <a:normAutofit fontScale="85000" lnSpcReduction="20000"/>
          </a:bodyPr>
          <a:lstStyle/>
          <a:p>
            <a:r>
              <a:rPr lang="en-US" b="0" i="0" dirty="0">
                <a:solidFill>
                  <a:srgbClr val="333333"/>
                </a:solidFill>
                <a:effectLst/>
                <a:latin typeface="nyt-imperial"/>
              </a:rPr>
              <a:t> </a:t>
            </a:r>
            <a:r>
              <a:rPr lang="en-US" sz="3900" b="0" i="0" dirty="0">
                <a:solidFill>
                  <a:srgbClr val="333333"/>
                </a:solidFill>
                <a:effectLst/>
                <a:latin typeface="nyt-imperial"/>
              </a:rPr>
              <a:t>Scientists give the vaccine to </a:t>
            </a:r>
            <a:r>
              <a:rPr lang="en-US" sz="3900" b="1" i="0" dirty="0">
                <a:solidFill>
                  <a:srgbClr val="333333"/>
                </a:solidFill>
                <a:effectLst/>
                <a:latin typeface="inherit"/>
              </a:rPr>
              <a:t>thousands of people</a:t>
            </a:r>
            <a:r>
              <a:rPr lang="en-US" sz="3900" b="0" i="0" dirty="0">
                <a:solidFill>
                  <a:srgbClr val="333333"/>
                </a:solidFill>
                <a:effectLst/>
                <a:latin typeface="nyt-imperial"/>
              </a:rPr>
              <a:t> and wait to see how many become infected, compared with volunteers who received a placebo. These trials can determine if the vaccine protects against the coronavirus. In June, the F.D.A. said that a coronavirus vaccine would have to </a:t>
            </a:r>
            <a:r>
              <a:rPr lang="en-US" sz="3900" b="1" i="1" dirty="0">
                <a:solidFill>
                  <a:srgbClr val="FF0000"/>
                </a:solidFill>
                <a:effectLst/>
                <a:latin typeface="nyt-imperial"/>
                <a:hlinkClick r:id="rId2">
                  <a:extLst>
                    <a:ext uri="{A12FA001-AC4F-418D-AE19-62706E023703}">
                      <ahyp:hlinkClr xmlns:ahyp="http://schemas.microsoft.com/office/drawing/2018/hyperlinkcolor" xmlns="" val="tx"/>
                    </a:ext>
                  </a:extLst>
                </a:hlinkClick>
              </a:rPr>
              <a:t>protect at least 50% of vaccinated people</a:t>
            </a:r>
            <a:r>
              <a:rPr lang="en-US" sz="3900" b="1" i="1" dirty="0">
                <a:solidFill>
                  <a:srgbClr val="FF0000"/>
                </a:solidFill>
                <a:effectLst/>
                <a:latin typeface="nyt-imperial"/>
              </a:rPr>
              <a:t> </a:t>
            </a:r>
            <a:r>
              <a:rPr lang="en-US" sz="3900" b="0" i="0" dirty="0">
                <a:solidFill>
                  <a:srgbClr val="333333"/>
                </a:solidFill>
                <a:effectLst/>
                <a:latin typeface="nyt-imperial"/>
              </a:rPr>
              <a:t>to be considered effective. In addition, Phase 3 trials are large enough to reveal evidence of relatively rare side effects that might be missed in earlier studies.</a:t>
            </a:r>
            <a:r>
              <a:rPr lang="en-US" sz="3900" i="1" dirty="0"/>
              <a:t> </a:t>
            </a:r>
          </a:p>
          <a:p>
            <a:pPr marL="0" indent="0">
              <a:buNone/>
            </a:pPr>
            <a:r>
              <a:rPr lang="en-US" sz="1700" i="1" dirty="0"/>
              <a:t>NY times, September 14, 2020</a:t>
            </a:r>
            <a:endParaRPr lang="en-US" sz="1700" dirty="0"/>
          </a:p>
        </p:txBody>
      </p:sp>
    </p:spTree>
    <p:extLst>
      <p:ext uri="{BB962C8B-B14F-4D97-AF65-F5344CB8AC3E}">
        <p14:creationId xmlns:p14="http://schemas.microsoft.com/office/powerpoint/2010/main" val="3938702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5D92FA-C210-4A64-B2C3-3EAEE5E55002}"/>
              </a:ext>
            </a:extLst>
          </p:cNvPr>
          <p:cNvSpPr>
            <a:spLocks noGrp="1"/>
          </p:cNvSpPr>
          <p:nvPr>
            <p:ph type="title"/>
          </p:nvPr>
        </p:nvSpPr>
        <p:spPr/>
        <p:txBody>
          <a:bodyPr>
            <a:normAutofit/>
          </a:bodyPr>
          <a:lstStyle/>
          <a:p>
            <a:pPr algn="ctr"/>
            <a:r>
              <a:rPr lang="en-US" sz="6000" b="1" dirty="0"/>
              <a:t>EARLY OR LIMITED APPROVAL</a:t>
            </a:r>
          </a:p>
        </p:txBody>
      </p:sp>
      <p:sp>
        <p:nvSpPr>
          <p:cNvPr id="3" name="Content Placeholder 2">
            <a:extLst>
              <a:ext uri="{FF2B5EF4-FFF2-40B4-BE49-F238E27FC236}">
                <a16:creationId xmlns:a16="http://schemas.microsoft.com/office/drawing/2014/main" xmlns="" id="{61357A9E-EF79-4E81-B373-03DA0587CEB6}"/>
              </a:ext>
            </a:extLst>
          </p:cNvPr>
          <p:cNvSpPr>
            <a:spLocks noGrp="1"/>
          </p:cNvSpPr>
          <p:nvPr>
            <p:ph idx="1"/>
          </p:nvPr>
        </p:nvSpPr>
        <p:spPr/>
        <p:txBody>
          <a:bodyPr>
            <a:normAutofit lnSpcReduction="10000"/>
          </a:bodyPr>
          <a:lstStyle/>
          <a:p>
            <a:r>
              <a:rPr lang="en-US" sz="4000" b="0" i="0" u="sng" dirty="0">
                <a:solidFill>
                  <a:srgbClr val="326891"/>
                </a:solidFill>
                <a:effectLst/>
                <a:latin typeface="nyt-imperial"/>
                <a:hlinkClick r:id="rId2"/>
              </a:rPr>
              <a:t>China</a:t>
            </a:r>
            <a:r>
              <a:rPr lang="en-US" sz="4000" b="0" i="0" dirty="0">
                <a:solidFill>
                  <a:srgbClr val="333333"/>
                </a:solidFill>
                <a:effectLst/>
                <a:latin typeface="nyt-imperial"/>
              </a:rPr>
              <a:t> and </a:t>
            </a:r>
            <a:r>
              <a:rPr lang="en-US" sz="4000" b="0" i="0" u="sng" dirty="0">
                <a:solidFill>
                  <a:srgbClr val="326891"/>
                </a:solidFill>
                <a:effectLst/>
                <a:latin typeface="nyt-imperial"/>
                <a:hlinkClick r:id="rId3"/>
              </a:rPr>
              <a:t>Russia</a:t>
            </a:r>
            <a:r>
              <a:rPr lang="en-US" sz="4000" b="0" i="0" dirty="0">
                <a:solidFill>
                  <a:srgbClr val="333333"/>
                </a:solidFill>
                <a:effectLst/>
                <a:latin typeface="nyt-imperial"/>
              </a:rPr>
              <a:t> have approved vaccines without waiting for the results of Phase 3 trials. Experts say the rushed process has </a:t>
            </a:r>
            <a:r>
              <a:rPr lang="en-US" sz="4000" b="0" i="0" u="sng" dirty="0">
                <a:solidFill>
                  <a:srgbClr val="326891"/>
                </a:solidFill>
                <a:effectLst/>
                <a:latin typeface="nyt-imperial"/>
                <a:hlinkClick r:id="rId4"/>
              </a:rPr>
              <a:t>serious risks</a:t>
            </a:r>
            <a:r>
              <a:rPr lang="en-US" sz="4000" b="0" i="0" dirty="0">
                <a:solidFill>
                  <a:srgbClr val="333333"/>
                </a:solidFill>
                <a:effectLst/>
                <a:latin typeface="nyt-imperial"/>
              </a:rPr>
              <a:t>.</a:t>
            </a:r>
          </a:p>
          <a:p>
            <a:endParaRPr lang="en-US" sz="4000" dirty="0">
              <a:solidFill>
                <a:srgbClr val="333333"/>
              </a:solidFill>
              <a:latin typeface="nyt-imperial"/>
            </a:endParaRPr>
          </a:p>
          <a:p>
            <a:endParaRPr lang="en-US" sz="4000" dirty="0">
              <a:solidFill>
                <a:srgbClr val="333333"/>
              </a:solidFill>
              <a:latin typeface="nyt-imperial"/>
            </a:endParaRPr>
          </a:p>
          <a:p>
            <a:endParaRPr lang="en-US" sz="4000" dirty="0">
              <a:solidFill>
                <a:srgbClr val="333333"/>
              </a:solidFill>
              <a:latin typeface="nyt-imperial"/>
            </a:endParaRPr>
          </a:p>
          <a:p>
            <a:pPr marL="0" indent="0">
              <a:buNone/>
            </a:pPr>
            <a:r>
              <a:rPr lang="en-US" sz="2000" i="1" dirty="0"/>
              <a:t>New York  Times, September 14, 2020</a:t>
            </a:r>
            <a:endParaRPr lang="en-US" sz="2000" dirty="0"/>
          </a:p>
          <a:p>
            <a:endParaRPr lang="en-US" sz="4000" dirty="0"/>
          </a:p>
        </p:txBody>
      </p:sp>
    </p:spTree>
    <p:extLst>
      <p:ext uri="{BB962C8B-B14F-4D97-AF65-F5344CB8AC3E}">
        <p14:creationId xmlns:p14="http://schemas.microsoft.com/office/powerpoint/2010/main" val="1048375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A7994-099D-459C-B5E6-51316B6ABB68}"/>
              </a:ext>
            </a:extLst>
          </p:cNvPr>
          <p:cNvSpPr>
            <a:spLocks noGrp="1"/>
          </p:cNvSpPr>
          <p:nvPr>
            <p:ph type="title"/>
          </p:nvPr>
        </p:nvSpPr>
        <p:spPr/>
        <p:txBody>
          <a:bodyPr>
            <a:normAutofit/>
          </a:bodyPr>
          <a:lstStyle/>
          <a:p>
            <a:pPr algn="ctr"/>
            <a:r>
              <a:rPr lang="en-US" sz="6000" b="1" dirty="0"/>
              <a:t>APPROVAL</a:t>
            </a:r>
          </a:p>
        </p:txBody>
      </p:sp>
      <p:sp>
        <p:nvSpPr>
          <p:cNvPr id="3" name="Content Placeholder 2">
            <a:extLst>
              <a:ext uri="{FF2B5EF4-FFF2-40B4-BE49-F238E27FC236}">
                <a16:creationId xmlns:a16="http://schemas.microsoft.com/office/drawing/2014/main" xmlns="" id="{F27BA41E-F609-4722-B04A-4DDE1035BC10}"/>
              </a:ext>
            </a:extLst>
          </p:cNvPr>
          <p:cNvSpPr>
            <a:spLocks noGrp="1"/>
          </p:cNvSpPr>
          <p:nvPr>
            <p:ph idx="1"/>
          </p:nvPr>
        </p:nvSpPr>
        <p:spPr>
          <a:xfrm>
            <a:off x="838200" y="1601788"/>
            <a:ext cx="10515600" cy="4351338"/>
          </a:xfrm>
        </p:spPr>
        <p:txBody>
          <a:bodyPr>
            <a:noAutofit/>
          </a:bodyPr>
          <a:lstStyle/>
          <a:p>
            <a:r>
              <a:rPr lang="en-US" sz="4000" b="0" i="0" dirty="0">
                <a:solidFill>
                  <a:srgbClr val="333333"/>
                </a:solidFill>
                <a:effectLst/>
                <a:latin typeface="nyt-imperial"/>
              </a:rPr>
              <a:t>Regulators in each country review the trial results and decide whether to approve the vaccine or not. During a pandemic, a vaccine may receive emergency use authorization before getting formal approval. Once a vaccine is licensed, researchers continue to monitor people who receive it to make sure it’s safe and effective.</a:t>
            </a:r>
            <a:endParaRPr lang="en-US" sz="4000" dirty="0"/>
          </a:p>
        </p:txBody>
      </p:sp>
      <p:sp>
        <p:nvSpPr>
          <p:cNvPr id="5" name="TextBox 4">
            <a:extLst>
              <a:ext uri="{FF2B5EF4-FFF2-40B4-BE49-F238E27FC236}">
                <a16:creationId xmlns:a16="http://schemas.microsoft.com/office/drawing/2014/main" xmlns="" id="{4CDB4A8A-DD78-4CB6-BC76-B808047B4B2A}"/>
              </a:ext>
            </a:extLst>
          </p:cNvPr>
          <p:cNvSpPr txBox="1"/>
          <p:nvPr/>
        </p:nvSpPr>
        <p:spPr>
          <a:xfrm>
            <a:off x="533400" y="6308209"/>
            <a:ext cx="8636000" cy="369332"/>
          </a:xfrm>
          <a:prstGeom prst="rect">
            <a:avLst/>
          </a:prstGeom>
          <a:noFill/>
        </p:spPr>
        <p:txBody>
          <a:bodyPr wrap="square">
            <a:spAutoFit/>
          </a:bodyPr>
          <a:lstStyle/>
          <a:p>
            <a:pPr marL="0" indent="0">
              <a:buNone/>
            </a:pPr>
            <a:r>
              <a:rPr lang="en-US" sz="1800" i="1" dirty="0"/>
              <a:t>New York  Times, September 14, 2020</a:t>
            </a:r>
            <a:endParaRPr lang="en-US" sz="1800" dirty="0"/>
          </a:p>
        </p:txBody>
      </p:sp>
    </p:spTree>
    <p:extLst>
      <p:ext uri="{BB962C8B-B14F-4D97-AF65-F5344CB8AC3E}">
        <p14:creationId xmlns:p14="http://schemas.microsoft.com/office/powerpoint/2010/main" val="3755694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F1F67E-C337-4029-8F16-2C4B433B9EC9}"/>
              </a:ext>
            </a:extLst>
          </p:cNvPr>
          <p:cNvSpPr>
            <a:spLocks noGrp="1"/>
          </p:cNvSpPr>
          <p:nvPr>
            <p:ph type="title"/>
          </p:nvPr>
        </p:nvSpPr>
        <p:spPr/>
        <p:txBody>
          <a:bodyPr>
            <a:normAutofit/>
          </a:bodyPr>
          <a:lstStyle/>
          <a:p>
            <a:pPr algn="ctr"/>
            <a:r>
              <a:rPr lang="en-US" sz="6000" b="1" dirty="0"/>
              <a:t>COMBINED TRIALS</a:t>
            </a:r>
          </a:p>
        </p:txBody>
      </p:sp>
      <p:sp>
        <p:nvSpPr>
          <p:cNvPr id="3" name="Content Placeholder 2">
            <a:extLst>
              <a:ext uri="{FF2B5EF4-FFF2-40B4-BE49-F238E27FC236}">
                <a16:creationId xmlns:a16="http://schemas.microsoft.com/office/drawing/2014/main" xmlns="" id="{AC262F40-116E-441F-A6A2-7A70E6FCBCE1}"/>
              </a:ext>
            </a:extLst>
          </p:cNvPr>
          <p:cNvSpPr>
            <a:spLocks noGrp="1"/>
          </p:cNvSpPr>
          <p:nvPr>
            <p:ph idx="1"/>
          </p:nvPr>
        </p:nvSpPr>
        <p:spPr/>
        <p:txBody>
          <a:bodyPr>
            <a:normAutofit/>
          </a:bodyPr>
          <a:lstStyle/>
          <a:p>
            <a:r>
              <a:rPr lang="en-US" sz="4000" b="0" i="0" dirty="0">
                <a:solidFill>
                  <a:srgbClr val="333333"/>
                </a:solidFill>
                <a:effectLst/>
                <a:latin typeface="nyt-imperial"/>
              </a:rPr>
              <a:t>One way to </a:t>
            </a:r>
            <a:r>
              <a:rPr lang="en-US" sz="4000" b="0" i="0" u="sng" dirty="0">
                <a:solidFill>
                  <a:srgbClr val="326891"/>
                </a:solidFill>
                <a:effectLst/>
                <a:latin typeface="nyt-imperial"/>
                <a:hlinkClick r:id="rId2"/>
              </a:rPr>
              <a:t>accelerate vaccine development</a:t>
            </a:r>
            <a:r>
              <a:rPr lang="en-US" sz="4000" b="0" i="0" dirty="0">
                <a:solidFill>
                  <a:srgbClr val="333333"/>
                </a:solidFill>
                <a:effectLst/>
                <a:latin typeface="nyt-imperial"/>
              </a:rPr>
              <a:t> is to combine phases. Some coronavirus vaccines are now in Phase 1/2 trials, for example, in which they are tested for the first time on hundreds of people.</a:t>
            </a:r>
          </a:p>
          <a:p>
            <a:endParaRPr lang="en-US" sz="4000" dirty="0">
              <a:solidFill>
                <a:srgbClr val="333333"/>
              </a:solidFill>
              <a:latin typeface="nyt-imperial"/>
            </a:endParaRPr>
          </a:p>
          <a:p>
            <a:pPr marL="0" indent="0">
              <a:buNone/>
            </a:pPr>
            <a:r>
              <a:rPr lang="en-US" sz="1800" i="1" dirty="0"/>
              <a:t>New York  Times, September 14, 2020</a:t>
            </a:r>
            <a:endParaRPr lang="en-US" sz="1800" dirty="0"/>
          </a:p>
          <a:p>
            <a:endParaRPr lang="en-US" sz="4000" dirty="0"/>
          </a:p>
        </p:txBody>
      </p:sp>
    </p:spTree>
    <p:extLst>
      <p:ext uri="{BB962C8B-B14F-4D97-AF65-F5344CB8AC3E}">
        <p14:creationId xmlns:p14="http://schemas.microsoft.com/office/powerpoint/2010/main" val="4102162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54FBD-2B1A-493F-BAA8-C4D0D33F5A08}"/>
              </a:ext>
            </a:extLst>
          </p:cNvPr>
          <p:cNvSpPr>
            <a:spLocks noGrp="1"/>
          </p:cNvSpPr>
          <p:nvPr>
            <p:ph type="title"/>
          </p:nvPr>
        </p:nvSpPr>
        <p:spPr/>
        <p:txBody>
          <a:bodyPr>
            <a:normAutofit fontScale="90000"/>
          </a:bodyPr>
          <a:lstStyle/>
          <a:p>
            <a:pPr algn="ctr"/>
            <a:r>
              <a:rPr lang="en-US" sz="6000" b="1" dirty="0"/>
              <a:t>V.  Psychological Impact on Society</a:t>
            </a:r>
            <a:r>
              <a:rPr lang="en-US" sz="4400" dirty="0"/>
              <a:t/>
            </a:r>
            <a:br>
              <a:rPr lang="en-US" sz="4400" dirty="0"/>
            </a:br>
            <a:endParaRPr lang="en-US" dirty="0"/>
          </a:p>
        </p:txBody>
      </p:sp>
      <p:pic>
        <p:nvPicPr>
          <p:cNvPr id="5122" name="Picture 2" descr="New research Seeks to Tackle Impact of COVID-19 on Children and Young  People's Mental Health — Department of Psychiatry">
            <a:extLst>
              <a:ext uri="{FF2B5EF4-FFF2-40B4-BE49-F238E27FC236}">
                <a16:creationId xmlns:a16="http://schemas.microsoft.com/office/drawing/2014/main" xmlns="" id="{0A273027-AD70-4416-8A0C-091C5B4B69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644117"/>
            <a:ext cx="8610600" cy="46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283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smtClean="0"/>
              <a:t>Impact of Stress During a Pandemic  </a:t>
            </a:r>
            <a:endParaRPr lang="en-US" sz="5400" b="1" dirty="0"/>
          </a:p>
        </p:txBody>
      </p:sp>
      <p:sp>
        <p:nvSpPr>
          <p:cNvPr id="3" name="Content Placeholder 2"/>
          <p:cNvSpPr>
            <a:spLocks noGrp="1"/>
          </p:cNvSpPr>
          <p:nvPr>
            <p:ph idx="1"/>
          </p:nvPr>
        </p:nvSpPr>
        <p:spPr/>
        <p:txBody>
          <a:bodyPr>
            <a:normAutofit fontScale="92500" lnSpcReduction="20000"/>
          </a:bodyPr>
          <a:lstStyle/>
          <a:p>
            <a:r>
              <a:rPr lang="en-US" sz="3200" dirty="0"/>
              <a:t>Fear and worry about your own health and the health of your loved ones, your financial situation or job, or loss of support services you rely on.</a:t>
            </a:r>
          </a:p>
          <a:p>
            <a:r>
              <a:rPr lang="en-US" sz="3200" dirty="0"/>
              <a:t>Changes in sleep or eating patterns.</a:t>
            </a:r>
          </a:p>
          <a:p>
            <a:r>
              <a:rPr lang="en-US" sz="3200" dirty="0"/>
              <a:t>Difficulty sleeping or concentrating.</a:t>
            </a:r>
          </a:p>
          <a:p>
            <a:r>
              <a:rPr lang="en-US" sz="3200" dirty="0"/>
              <a:t>Worsening of chronic health problems.</a:t>
            </a:r>
          </a:p>
          <a:p>
            <a:r>
              <a:rPr lang="en-US" sz="3200" dirty="0"/>
              <a:t>Worsening of mental health conditions.</a:t>
            </a:r>
          </a:p>
          <a:p>
            <a:r>
              <a:rPr lang="en-US" sz="3200" dirty="0"/>
              <a:t>Increased use </a:t>
            </a:r>
            <a:r>
              <a:rPr lang="en-US" sz="3200" dirty="0" smtClean="0"/>
              <a:t>of tobacco and other substance use disorders</a:t>
            </a:r>
          </a:p>
          <a:p>
            <a:endParaRPr lang="en-US" dirty="0"/>
          </a:p>
          <a:p>
            <a:pPr marL="0" indent="0">
              <a:buNone/>
            </a:pPr>
            <a:r>
              <a:rPr lang="en-US" sz="1300" i="1" dirty="0" smtClean="0"/>
              <a:t>CDC August 2020</a:t>
            </a:r>
            <a:endParaRPr lang="en-US" sz="1300" i="1" dirty="0"/>
          </a:p>
        </p:txBody>
      </p:sp>
    </p:spTree>
    <p:extLst>
      <p:ext uri="{BB962C8B-B14F-4D97-AF65-F5344CB8AC3E}">
        <p14:creationId xmlns:p14="http://schemas.microsoft.com/office/powerpoint/2010/main" val="3282273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01EC38-C46D-486D-8226-40E25C8AFF8E}"/>
              </a:ext>
            </a:extLst>
          </p:cNvPr>
          <p:cNvSpPr>
            <a:spLocks noGrp="1"/>
          </p:cNvSpPr>
          <p:nvPr>
            <p:ph type="title"/>
          </p:nvPr>
        </p:nvSpPr>
        <p:spPr>
          <a:xfrm>
            <a:off x="838200" y="365126"/>
            <a:ext cx="10515600" cy="671938"/>
          </a:xfrm>
        </p:spPr>
        <p:txBody>
          <a:bodyPr>
            <a:noAutofit/>
          </a:bodyPr>
          <a:lstStyle/>
          <a:p>
            <a:pPr algn="ctr"/>
            <a:r>
              <a:rPr lang="en-US" sz="6000" b="1" dirty="0"/>
              <a:t>Psychological Impact of Covid 19</a:t>
            </a:r>
          </a:p>
        </p:txBody>
      </p:sp>
      <p:pic>
        <p:nvPicPr>
          <p:cNvPr id="1026" name="Picture 2" descr="Summary of the most relevant psychological reactions in the general population related to COVID-19 infection. ">
            <a:extLst>
              <a:ext uri="{FF2B5EF4-FFF2-40B4-BE49-F238E27FC236}">
                <a16:creationId xmlns:a16="http://schemas.microsoft.com/office/drawing/2014/main" xmlns="" id="{9860D860-9521-4662-AD44-3223FC9231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7805" y="1158317"/>
            <a:ext cx="6376949" cy="53345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BDDFAC86-D6D1-4ED5-A833-252A2C817BA4}"/>
              </a:ext>
            </a:extLst>
          </p:cNvPr>
          <p:cNvSpPr txBox="1"/>
          <p:nvPr/>
        </p:nvSpPr>
        <p:spPr>
          <a:xfrm>
            <a:off x="78059" y="6444850"/>
            <a:ext cx="9578898" cy="338554"/>
          </a:xfrm>
          <a:prstGeom prst="rect">
            <a:avLst/>
          </a:prstGeom>
          <a:noFill/>
        </p:spPr>
        <p:txBody>
          <a:bodyPr wrap="square">
            <a:spAutoFit/>
          </a:bodyPr>
          <a:lstStyle/>
          <a:p>
            <a:pPr marL="0" indent="0" algn="l" fontAlgn="base">
              <a:buNone/>
            </a:pPr>
            <a:r>
              <a:rPr lang="en-US" sz="800" b="0" i="0" u="sng" dirty="0">
                <a:solidFill>
                  <a:srgbClr val="2A2A2A"/>
                </a:solidFill>
                <a:effectLst/>
                <a:latin typeface="Merriweather"/>
                <a:hlinkClick r:id="rId3"/>
              </a:rPr>
              <a:t>Psychiatric disorders and suicide in the COVID-19 era</a:t>
            </a:r>
            <a:r>
              <a:rPr lang="en-US" sz="800" b="0" i="0" dirty="0">
                <a:solidFill>
                  <a:srgbClr val="2A2A2A"/>
                </a:solidFill>
                <a:effectLst/>
                <a:latin typeface="Merriweather"/>
              </a:rPr>
              <a:t> , </a:t>
            </a:r>
            <a:r>
              <a:rPr lang="en-US" sz="800" b="0" i="0" u="none" strike="noStrike" dirty="0">
                <a:solidFill>
                  <a:srgbClr val="006FB7"/>
                </a:solidFill>
                <a:effectLst/>
                <a:latin typeface="Source Sans Pro" panose="020B0503030403020204" pitchFamily="34" charset="0"/>
              </a:rPr>
              <a:t> </a:t>
            </a:r>
            <a:r>
              <a:rPr lang="en-US" sz="800" i="1" u="none" strike="noStrike" dirty="0">
                <a:effectLst/>
                <a:latin typeface="Source Sans Pro" panose="020B0503030403020204" pitchFamily="34" charset="0"/>
              </a:rPr>
              <a:t>Leo Sher</a:t>
            </a:r>
            <a:endParaRPr lang="en-US" sz="800" i="1" dirty="0">
              <a:effectLst/>
              <a:latin typeface="Source Sans Pro" panose="020B0503030403020204" pitchFamily="34" charset="0"/>
            </a:endParaRPr>
          </a:p>
          <a:p>
            <a:pPr marL="0" indent="0" algn="l" fontAlgn="base">
              <a:buNone/>
            </a:pPr>
            <a:r>
              <a:rPr lang="en-US" sz="800" b="0" i="1" dirty="0">
                <a:solidFill>
                  <a:srgbClr val="2A2A2A"/>
                </a:solidFill>
                <a:effectLst/>
                <a:latin typeface="inherit"/>
              </a:rPr>
              <a:t>QJM: An International Journal of Medicine</a:t>
            </a:r>
            <a:r>
              <a:rPr lang="en-US" sz="800" b="0" i="0" dirty="0">
                <a:solidFill>
                  <a:srgbClr val="2A2A2A"/>
                </a:solidFill>
                <a:effectLst/>
                <a:latin typeface="Source Sans Pro" panose="020B0503030403020204" pitchFamily="34" charset="0"/>
              </a:rPr>
              <a:t>, Volume 113, Issue 8, August 2020, Pages 527–528</a:t>
            </a:r>
            <a:endParaRPr lang="en-US" sz="1800" b="0" i="0" dirty="0">
              <a:solidFill>
                <a:srgbClr val="2A2A2A"/>
              </a:solidFill>
              <a:effectLst/>
              <a:latin typeface="Source Sans Pro" panose="020B0503030403020204" pitchFamily="34" charset="0"/>
            </a:endParaRPr>
          </a:p>
        </p:txBody>
      </p:sp>
    </p:spTree>
    <p:extLst>
      <p:ext uri="{BB962C8B-B14F-4D97-AF65-F5344CB8AC3E}">
        <p14:creationId xmlns:p14="http://schemas.microsoft.com/office/powerpoint/2010/main" val="2000085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1A2B2F-6BA5-46F2-869C-85CE8ADA9BB4}"/>
              </a:ext>
            </a:extLst>
          </p:cNvPr>
          <p:cNvSpPr>
            <a:spLocks noGrp="1"/>
          </p:cNvSpPr>
          <p:nvPr>
            <p:ph type="title"/>
          </p:nvPr>
        </p:nvSpPr>
        <p:spPr/>
        <p:txBody>
          <a:bodyPr>
            <a:noAutofit/>
          </a:bodyPr>
          <a:lstStyle/>
          <a:p>
            <a:r>
              <a:rPr lang="en-US" sz="5400" b="1" dirty="0"/>
              <a:t>Psychological Reactions to Covid-19</a:t>
            </a:r>
          </a:p>
        </p:txBody>
      </p:sp>
      <p:sp>
        <p:nvSpPr>
          <p:cNvPr id="3" name="Content Placeholder 2">
            <a:extLst>
              <a:ext uri="{FF2B5EF4-FFF2-40B4-BE49-F238E27FC236}">
                <a16:creationId xmlns:a16="http://schemas.microsoft.com/office/drawing/2014/main" xmlns="" id="{5BE40DCE-33CD-4EED-A469-0DA2A3E3FE67}"/>
              </a:ext>
            </a:extLst>
          </p:cNvPr>
          <p:cNvSpPr>
            <a:spLocks noGrp="1"/>
          </p:cNvSpPr>
          <p:nvPr>
            <p:ph idx="1"/>
          </p:nvPr>
        </p:nvSpPr>
        <p:spPr>
          <a:xfrm>
            <a:off x="646771" y="1825624"/>
            <a:ext cx="11351941" cy="4151430"/>
          </a:xfrm>
        </p:spPr>
        <p:txBody>
          <a:bodyPr>
            <a:normAutofit fontScale="85000" lnSpcReduction="10000"/>
          </a:bodyPr>
          <a:lstStyle/>
          <a:p>
            <a:r>
              <a:rPr lang="en-US" sz="4000" i="0" dirty="0">
                <a:solidFill>
                  <a:srgbClr val="2A2A2A"/>
                </a:solidFill>
                <a:effectLst/>
                <a:latin typeface="Source Sans Pro" panose="020B0503030403020204" pitchFamily="34" charset="0"/>
              </a:rPr>
              <a:t>Aspecific and uncontrolled fears related to infection</a:t>
            </a:r>
          </a:p>
          <a:p>
            <a:r>
              <a:rPr lang="en-US" sz="4000" i="0" dirty="0">
                <a:solidFill>
                  <a:srgbClr val="2A2A2A"/>
                </a:solidFill>
                <a:effectLst/>
                <a:latin typeface="Source Sans Pro" panose="020B0503030403020204" pitchFamily="34" charset="0"/>
              </a:rPr>
              <a:t>Pervasive anxiety</a:t>
            </a:r>
          </a:p>
          <a:p>
            <a:pPr algn="l" fontAlgn="base"/>
            <a:r>
              <a:rPr lang="en-US" sz="4000" i="0" dirty="0">
                <a:solidFill>
                  <a:srgbClr val="2A2A2A"/>
                </a:solidFill>
                <a:effectLst/>
                <a:latin typeface="Source Sans Pro" panose="020B0503030403020204" pitchFamily="34" charset="0"/>
              </a:rPr>
              <a:t>Frustration and boredom</a:t>
            </a:r>
          </a:p>
          <a:p>
            <a:r>
              <a:rPr lang="en-US" sz="4000" i="0" dirty="0">
                <a:solidFill>
                  <a:srgbClr val="2A2A2A"/>
                </a:solidFill>
                <a:effectLst/>
                <a:latin typeface="Source Sans Pro" panose="020B0503030403020204" pitchFamily="34" charset="0"/>
              </a:rPr>
              <a:t>Disabling loneliness</a:t>
            </a:r>
          </a:p>
          <a:p>
            <a:endParaRPr lang="en-US" dirty="0"/>
          </a:p>
          <a:p>
            <a:endParaRPr lang="en-US" sz="1300" dirty="0"/>
          </a:p>
          <a:p>
            <a:pPr marL="0" indent="0">
              <a:buNone/>
            </a:pPr>
            <a:r>
              <a:rPr lang="en-US" sz="2000" dirty="0"/>
              <a:t/>
            </a:r>
            <a:br>
              <a:rPr lang="en-US" sz="2000" dirty="0"/>
            </a:br>
            <a:endParaRPr lang="en-US" sz="2000" dirty="0"/>
          </a:p>
          <a:p>
            <a:pPr marL="0" indent="0" algn="l" fontAlgn="base">
              <a:buNone/>
            </a:pPr>
            <a:r>
              <a:rPr lang="en-US" sz="2000" b="0" i="0" u="sng" dirty="0">
                <a:solidFill>
                  <a:srgbClr val="2A2A2A"/>
                </a:solidFill>
                <a:effectLst/>
                <a:latin typeface="Merriweather"/>
                <a:hlinkClick r:id="rId2"/>
              </a:rPr>
              <a:t>Psychiatric disorders and suicide in the COVID-19 era</a:t>
            </a:r>
            <a:r>
              <a:rPr lang="en-US" sz="2000" b="0" i="0" dirty="0">
                <a:solidFill>
                  <a:srgbClr val="2A2A2A"/>
                </a:solidFill>
                <a:effectLst/>
                <a:latin typeface="Merriweather"/>
              </a:rPr>
              <a:t> , </a:t>
            </a:r>
            <a:r>
              <a:rPr lang="en-US" sz="2000" b="0" i="0" u="none" strike="noStrike" dirty="0">
                <a:solidFill>
                  <a:srgbClr val="006FB7"/>
                </a:solidFill>
                <a:effectLst/>
                <a:latin typeface="Source Sans Pro" panose="020B0503030403020204" pitchFamily="34" charset="0"/>
              </a:rPr>
              <a:t> </a:t>
            </a:r>
            <a:r>
              <a:rPr lang="en-US" sz="2000" i="1" u="none" strike="noStrike" dirty="0">
                <a:effectLst/>
                <a:latin typeface="Source Sans Pro" panose="020B0503030403020204" pitchFamily="34" charset="0"/>
              </a:rPr>
              <a:t>Leo Sher</a:t>
            </a:r>
            <a:endParaRPr lang="en-US" sz="2000" i="1" dirty="0">
              <a:effectLst/>
              <a:latin typeface="Source Sans Pro" panose="020B0503030403020204" pitchFamily="34" charset="0"/>
            </a:endParaRPr>
          </a:p>
          <a:p>
            <a:pPr marL="0" indent="0" algn="l" fontAlgn="base">
              <a:buNone/>
            </a:pPr>
            <a:r>
              <a:rPr lang="en-US" sz="2000" b="0" i="1" dirty="0">
                <a:solidFill>
                  <a:srgbClr val="2A2A2A"/>
                </a:solidFill>
                <a:effectLst/>
                <a:latin typeface="inherit"/>
              </a:rPr>
              <a:t>QJM: An International Journal of Medicine</a:t>
            </a:r>
            <a:r>
              <a:rPr lang="en-US" sz="2000" b="0" i="0" dirty="0">
                <a:solidFill>
                  <a:srgbClr val="2A2A2A"/>
                </a:solidFill>
                <a:effectLst/>
                <a:latin typeface="Source Sans Pro" panose="020B0503030403020204" pitchFamily="34" charset="0"/>
              </a:rPr>
              <a:t>, Volume 113, Issue 8, August 2020, Pages 527–528</a:t>
            </a:r>
          </a:p>
          <a:p>
            <a:pPr marL="0" indent="0">
              <a:buNone/>
            </a:pPr>
            <a:endParaRPr lang="en-US" sz="2000" dirty="0"/>
          </a:p>
          <a:p>
            <a:pPr marL="0" indent="0" algn="l" fontAlgn="base">
              <a:buNone/>
            </a:pPr>
            <a:endParaRPr lang="en-US" sz="2000" b="0" i="0" u="sng" dirty="0">
              <a:solidFill>
                <a:srgbClr val="2A2A2A"/>
              </a:solidFill>
              <a:effectLst/>
              <a:latin typeface="Merriweather"/>
              <a:hlinkClick r:id="rId2"/>
            </a:endParaRPr>
          </a:p>
          <a:p>
            <a:pPr marL="0" indent="0" algn="l" fontAlgn="base">
              <a:buNone/>
            </a:pPr>
            <a:endParaRPr lang="en-US" sz="2000" b="0" i="0" u="sng" dirty="0">
              <a:solidFill>
                <a:srgbClr val="2A2A2A"/>
              </a:solidFill>
              <a:effectLst/>
              <a:latin typeface="Merriweather"/>
              <a:hlinkClick r:id="rId2"/>
            </a:endParaRPr>
          </a:p>
          <a:p>
            <a:pPr marL="0" indent="0" algn="l" fontAlgn="base">
              <a:buNone/>
            </a:pPr>
            <a:endParaRPr lang="en-US" sz="2000" b="0" i="0" u="sng" dirty="0">
              <a:solidFill>
                <a:srgbClr val="2A2A2A"/>
              </a:solidFill>
              <a:effectLst/>
              <a:latin typeface="Merriweather"/>
              <a:hlinkClick r:id="rId2"/>
            </a:endParaRPr>
          </a:p>
          <a:p>
            <a:pPr marL="0" indent="0" algn="l" fontAlgn="base">
              <a:buNone/>
            </a:pPr>
            <a:endParaRPr lang="en-US" sz="2900" b="0" i="0" u="sng" dirty="0">
              <a:solidFill>
                <a:srgbClr val="2A2A2A"/>
              </a:solidFill>
              <a:effectLst/>
              <a:latin typeface="Merriweather"/>
              <a:hlinkClick r:id="rId2"/>
            </a:endParaRPr>
          </a:p>
          <a:p>
            <a:pPr marL="0" indent="0" algn="l" fontAlgn="base">
              <a:buNone/>
            </a:pPr>
            <a:endParaRPr lang="en-US" sz="4300" u="sng" dirty="0">
              <a:solidFill>
                <a:srgbClr val="2A2A2A"/>
              </a:solidFill>
              <a:latin typeface="Merriweather"/>
              <a:hlinkClick r:id="rId2"/>
            </a:endParaRPr>
          </a:p>
          <a:p>
            <a:pPr marL="0" indent="0" algn="l" fontAlgn="base">
              <a:buNone/>
            </a:pPr>
            <a:endParaRPr lang="en-US" sz="4300" b="0" i="0" u="sng" dirty="0">
              <a:solidFill>
                <a:srgbClr val="2A2A2A"/>
              </a:solidFill>
              <a:effectLst/>
              <a:latin typeface="Merriweather"/>
              <a:hlinkClick r:id="rId2"/>
            </a:endParaRPr>
          </a:p>
        </p:txBody>
      </p:sp>
    </p:spTree>
    <p:extLst>
      <p:ext uri="{BB962C8B-B14F-4D97-AF65-F5344CB8AC3E}">
        <p14:creationId xmlns:p14="http://schemas.microsoft.com/office/powerpoint/2010/main" val="4018850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06B18A-0AE1-421F-A425-F685F74FAF2C}"/>
              </a:ext>
            </a:extLst>
          </p:cNvPr>
          <p:cNvSpPr>
            <a:spLocks noGrp="1"/>
          </p:cNvSpPr>
          <p:nvPr>
            <p:ph type="title"/>
          </p:nvPr>
        </p:nvSpPr>
        <p:spPr/>
        <p:txBody>
          <a:bodyPr>
            <a:normAutofit/>
          </a:bodyPr>
          <a:lstStyle/>
          <a:p>
            <a:pPr algn="ctr"/>
            <a:r>
              <a:rPr lang="en-US" sz="6000" b="1" dirty="0"/>
              <a:t>RISK FACTORS</a:t>
            </a:r>
          </a:p>
        </p:txBody>
      </p:sp>
      <p:sp>
        <p:nvSpPr>
          <p:cNvPr id="3" name="Content Placeholder 2">
            <a:extLst>
              <a:ext uri="{FF2B5EF4-FFF2-40B4-BE49-F238E27FC236}">
                <a16:creationId xmlns:a16="http://schemas.microsoft.com/office/drawing/2014/main" xmlns="" id="{6585E0B7-24F3-4691-80F7-EED46241072B}"/>
              </a:ext>
            </a:extLst>
          </p:cNvPr>
          <p:cNvSpPr>
            <a:spLocks noGrp="1"/>
          </p:cNvSpPr>
          <p:nvPr>
            <p:ph idx="1"/>
          </p:nvPr>
        </p:nvSpPr>
        <p:spPr/>
        <p:txBody>
          <a:bodyPr>
            <a:normAutofit lnSpcReduction="10000"/>
          </a:bodyPr>
          <a:lstStyle/>
          <a:p>
            <a:r>
              <a:rPr lang="en-US" sz="4000" i="0" dirty="0">
                <a:solidFill>
                  <a:srgbClr val="2A2A2A"/>
                </a:solidFill>
                <a:effectLst/>
                <a:latin typeface="Source Sans Pro" panose="020B0503030403020204" pitchFamily="34" charset="0"/>
              </a:rPr>
              <a:t>Alexithymia</a:t>
            </a:r>
          </a:p>
          <a:p>
            <a:pPr algn="l" fontAlgn="base"/>
            <a:r>
              <a:rPr lang="en-US" sz="4000" i="0" dirty="0">
                <a:solidFill>
                  <a:srgbClr val="2A2A2A"/>
                </a:solidFill>
                <a:effectLst/>
                <a:latin typeface="Source Sans Pro" panose="020B0503030403020204" pitchFamily="34" charset="0"/>
              </a:rPr>
              <a:t>Inadequate supplies</a:t>
            </a:r>
          </a:p>
          <a:p>
            <a:r>
              <a:rPr lang="en-US" sz="4000" i="0" dirty="0">
                <a:solidFill>
                  <a:srgbClr val="2A2A2A"/>
                </a:solidFill>
                <a:effectLst/>
                <a:latin typeface="Source Sans Pro" panose="020B0503030403020204" pitchFamily="34" charset="0"/>
              </a:rPr>
              <a:t>Inadequate information</a:t>
            </a:r>
          </a:p>
          <a:p>
            <a:endParaRPr lang="en-US" sz="4000" dirty="0">
              <a:solidFill>
                <a:srgbClr val="2A2A2A"/>
              </a:solidFill>
              <a:latin typeface="Source Sans Pro" panose="020B0503030403020204" pitchFamily="34" charset="0"/>
            </a:endParaRPr>
          </a:p>
          <a:p>
            <a:endParaRPr lang="en-US" sz="4000" i="0" dirty="0">
              <a:solidFill>
                <a:srgbClr val="2A2A2A"/>
              </a:solidFill>
              <a:effectLst/>
              <a:latin typeface="Source Sans Pro" panose="020B050303040302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900" b="0" i="0" u="sng" strike="noStrike" kern="1200" cap="none" spc="0" normalizeH="0" baseline="0" noProof="0" dirty="0">
                <a:ln>
                  <a:noFill/>
                </a:ln>
                <a:solidFill>
                  <a:srgbClr val="2A2A2A"/>
                </a:solidFill>
                <a:effectLst/>
                <a:uLnTx/>
                <a:uFillTx/>
                <a:latin typeface="Merriweather"/>
                <a:ea typeface="+mn-ea"/>
                <a:cs typeface="+mn-cs"/>
                <a:hlinkClick r:id="rId2"/>
              </a:rPr>
              <a:t>Psychiatric disorders and suicide in the COVID-19 era</a:t>
            </a:r>
            <a:r>
              <a:rPr kumimoji="0" lang="en-US" sz="1900" b="0" i="0" u="none" strike="noStrike" kern="1200" cap="none" spc="0" normalizeH="0" baseline="0" noProof="0" dirty="0">
                <a:ln>
                  <a:noFill/>
                </a:ln>
                <a:solidFill>
                  <a:srgbClr val="2A2A2A"/>
                </a:solidFill>
                <a:effectLst/>
                <a:uLnTx/>
                <a:uFillTx/>
                <a:latin typeface="Merriweather"/>
                <a:ea typeface="+mn-ea"/>
                <a:cs typeface="+mn-cs"/>
              </a:rPr>
              <a:t> , </a:t>
            </a:r>
            <a:r>
              <a:rPr kumimoji="0" lang="en-US" sz="1900" b="0" i="0" u="none" strike="noStrike" kern="1200" cap="none" spc="0" normalizeH="0" baseline="0" noProof="0" dirty="0">
                <a:ln>
                  <a:noFill/>
                </a:ln>
                <a:solidFill>
                  <a:srgbClr val="006FB7"/>
                </a:solidFill>
                <a:effectLst/>
                <a:uLnTx/>
                <a:uFillTx/>
                <a:latin typeface="Source Sans Pro" panose="020B0503030403020204" pitchFamily="34" charset="0"/>
                <a:ea typeface="+mn-ea"/>
                <a:cs typeface="+mn-cs"/>
              </a:rPr>
              <a:t> </a:t>
            </a:r>
            <a:r>
              <a:rPr kumimoji="0" lang="en-US" sz="1900" b="0" i="1" u="none" strike="noStrike" kern="1200" cap="none" spc="0" normalizeH="0" baseline="0" noProof="0" dirty="0">
                <a:ln>
                  <a:noFill/>
                </a:ln>
                <a:solidFill>
                  <a:prstClr val="black"/>
                </a:solidFill>
                <a:effectLst/>
                <a:uLnTx/>
                <a:uFillTx/>
                <a:latin typeface="Source Sans Pro" panose="020B0503030403020204" pitchFamily="34" charset="0"/>
                <a:ea typeface="+mn-ea"/>
                <a:cs typeface="+mn-cs"/>
              </a:rPr>
              <a:t>Leo Sher</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900" b="0" i="1" u="none" strike="noStrike" kern="1200" cap="none" spc="0" normalizeH="0" baseline="0" noProof="0" dirty="0">
                <a:ln>
                  <a:noFill/>
                </a:ln>
                <a:solidFill>
                  <a:srgbClr val="2A2A2A"/>
                </a:solidFill>
                <a:effectLst/>
                <a:uLnTx/>
                <a:uFillTx/>
                <a:latin typeface="inherit"/>
                <a:ea typeface="+mn-ea"/>
                <a:cs typeface="+mn-cs"/>
              </a:rPr>
              <a:t>QJM: An International Journal of Medicine</a:t>
            </a:r>
            <a:r>
              <a:rPr kumimoji="0" lang="en-US" sz="1900" b="0" i="0" u="none" strike="noStrike" kern="1200" cap="none" spc="0" normalizeH="0" baseline="0" noProof="0" dirty="0">
                <a:ln>
                  <a:noFill/>
                </a:ln>
                <a:solidFill>
                  <a:srgbClr val="2A2A2A"/>
                </a:solidFill>
                <a:effectLst/>
                <a:uLnTx/>
                <a:uFillTx/>
                <a:latin typeface="Source Sans Pro" panose="020B0503030403020204" pitchFamily="34" charset="0"/>
                <a:ea typeface="+mn-ea"/>
                <a:cs typeface="+mn-cs"/>
              </a:rPr>
              <a:t>, Volume 113, Issue 8, August 2020, Pages 527–528,</a:t>
            </a:r>
          </a:p>
          <a:p>
            <a:endParaRPr lang="en-US" sz="4000" i="0" dirty="0">
              <a:solidFill>
                <a:srgbClr val="2A2A2A"/>
              </a:solidFill>
              <a:effectLst/>
              <a:latin typeface="Source Sans Pro" panose="020B0503030403020204" pitchFamily="34" charset="0"/>
            </a:endParaRPr>
          </a:p>
          <a:p>
            <a:endParaRPr lang="en-US" dirty="0"/>
          </a:p>
        </p:txBody>
      </p:sp>
    </p:spTree>
    <p:extLst>
      <p:ext uri="{BB962C8B-B14F-4D97-AF65-F5344CB8AC3E}">
        <p14:creationId xmlns:p14="http://schemas.microsoft.com/office/powerpoint/2010/main" val="2745332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8E36E9-36B1-47BF-9C65-4354DA1E4CC6}"/>
              </a:ext>
            </a:extLst>
          </p:cNvPr>
          <p:cNvSpPr>
            <a:spLocks noGrp="1"/>
          </p:cNvSpPr>
          <p:nvPr>
            <p:ph type="title"/>
          </p:nvPr>
        </p:nvSpPr>
        <p:spPr/>
        <p:txBody>
          <a:bodyPr>
            <a:normAutofit/>
          </a:bodyPr>
          <a:lstStyle/>
          <a:p>
            <a:pPr algn="ctr"/>
            <a:r>
              <a:rPr lang="en-US" sz="6000" b="1" dirty="0"/>
              <a:t>Protective Factors</a:t>
            </a:r>
          </a:p>
        </p:txBody>
      </p:sp>
      <p:sp>
        <p:nvSpPr>
          <p:cNvPr id="3" name="Content Placeholder 2">
            <a:extLst>
              <a:ext uri="{FF2B5EF4-FFF2-40B4-BE49-F238E27FC236}">
                <a16:creationId xmlns:a16="http://schemas.microsoft.com/office/drawing/2014/main" xmlns="" id="{6838BF9A-8227-4DE4-BD2C-AAA04195A14D}"/>
              </a:ext>
            </a:extLst>
          </p:cNvPr>
          <p:cNvSpPr>
            <a:spLocks noGrp="1"/>
          </p:cNvSpPr>
          <p:nvPr>
            <p:ph idx="1"/>
          </p:nvPr>
        </p:nvSpPr>
        <p:spPr/>
        <p:txBody>
          <a:bodyPr>
            <a:normAutofit lnSpcReduction="10000"/>
          </a:bodyPr>
          <a:lstStyle/>
          <a:p>
            <a:r>
              <a:rPr lang="en-US" sz="4000" i="0" dirty="0">
                <a:solidFill>
                  <a:srgbClr val="2A2A2A"/>
                </a:solidFill>
                <a:effectLst/>
                <a:latin typeface="Source Sans Pro" panose="020B0503030403020204" pitchFamily="34" charset="0"/>
              </a:rPr>
              <a:t>Resilience</a:t>
            </a:r>
          </a:p>
          <a:p>
            <a:r>
              <a:rPr lang="en-US" sz="4000" i="0" dirty="0">
                <a:solidFill>
                  <a:srgbClr val="2A2A2A"/>
                </a:solidFill>
                <a:effectLst/>
                <a:latin typeface="Source Sans Pro" panose="020B0503030403020204" pitchFamily="34" charset="0"/>
              </a:rPr>
              <a:t>Social support</a:t>
            </a:r>
          </a:p>
          <a:p>
            <a:r>
              <a:rPr lang="en-US" sz="4000" i="0" dirty="0">
                <a:solidFill>
                  <a:srgbClr val="2A2A2A"/>
                </a:solidFill>
                <a:effectLst/>
                <a:latin typeface="Source Sans Pro" panose="020B0503030403020204" pitchFamily="34" charset="0"/>
              </a:rPr>
              <a:t>Preventive strategies</a:t>
            </a:r>
          </a:p>
          <a:p>
            <a:endParaRPr lang="en-US" sz="4000" dirty="0">
              <a:solidFill>
                <a:srgbClr val="2A2A2A"/>
              </a:solidFill>
              <a:latin typeface="Source Sans Pro" panose="020B0503030403020204" pitchFamily="34" charset="0"/>
            </a:endParaRPr>
          </a:p>
          <a:p>
            <a:endParaRPr lang="en-US" sz="4000" i="0" dirty="0">
              <a:solidFill>
                <a:srgbClr val="2A2A2A"/>
              </a:solidFill>
              <a:effectLst/>
              <a:latin typeface="Source Sans Pro" panose="020B050303040302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900" b="0" i="0" u="sng" strike="noStrike" kern="1200" cap="none" spc="0" normalizeH="0" baseline="0" noProof="0" dirty="0">
                <a:ln>
                  <a:noFill/>
                </a:ln>
                <a:solidFill>
                  <a:srgbClr val="2A2A2A"/>
                </a:solidFill>
                <a:effectLst/>
                <a:uLnTx/>
                <a:uFillTx/>
                <a:latin typeface="Merriweather"/>
                <a:ea typeface="+mn-ea"/>
                <a:cs typeface="+mn-cs"/>
                <a:hlinkClick r:id="rId2"/>
              </a:rPr>
              <a:t>Psychiatric disorders and suicide in the COVID-19 era</a:t>
            </a:r>
            <a:r>
              <a:rPr kumimoji="0" lang="en-US" sz="1900" b="0" i="0" u="none" strike="noStrike" kern="1200" cap="none" spc="0" normalizeH="0" baseline="0" noProof="0" dirty="0">
                <a:ln>
                  <a:noFill/>
                </a:ln>
                <a:solidFill>
                  <a:srgbClr val="2A2A2A"/>
                </a:solidFill>
                <a:effectLst/>
                <a:uLnTx/>
                <a:uFillTx/>
                <a:latin typeface="Merriweather"/>
                <a:ea typeface="+mn-ea"/>
                <a:cs typeface="+mn-cs"/>
              </a:rPr>
              <a:t> , </a:t>
            </a:r>
            <a:r>
              <a:rPr kumimoji="0" lang="en-US" sz="1900" b="0" i="0" u="none" strike="noStrike" kern="1200" cap="none" spc="0" normalizeH="0" baseline="0" noProof="0" dirty="0">
                <a:ln>
                  <a:noFill/>
                </a:ln>
                <a:solidFill>
                  <a:srgbClr val="006FB7"/>
                </a:solidFill>
                <a:effectLst/>
                <a:uLnTx/>
                <a:uFillTx/>
                <a:latin typeface="Source Sans Pro" panose="020B0503030403020204" pitchFamily="34" charset="0"/>
                <a:ea typeface="+mn-ea"/>
                <a:cs typeface="+mn-cs"/>
              </a:rPr>
              <a:t> </a:t>
            </a:r>
            <a:r>
              <a:rPr kumimoji="0" lang="en-US" sz="1900" b="0" i="1" u="none" strike="noStrike" kern="1200" cap="none" spc="0" normalizeH="0" baseline="0" noProof="0" dirty="0">
                <a:ln>
                  <a:noFill/>
                </a:ln>
                <a:solidFill>
                  <a:prstClr val="black"/>
                </a:solidFill>
                <a:effectLst/>
                <a:uLnTx/>
                <a:uFillTx/>
                <a:latin typeface="Source Sans Pro" panose="020B0503030403020204" pitchFamily="34" charset="0"/>
                <a:ea typeface="+mn-ea"/>
                <a:cs typeface="+mn-cs"/>
              </a:rPr>
              <a:t>Leo Sher</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US" sz="1900" b="0" i="1" u="none" strike="noStrike" kern="1200" cap="none" spc="0" normalizeH="0" baseline="0" noProof="0" dirty="0">
                <a:ln>
                  <a:noFill/>
                </a:ln>
                <a:solidFill>
                  <a:srgbClr val="2A2A2A"/>
                </a:solidFill>
                <a:effectLst/>
                <a:uLnTx/>
                <a:uFillTx/>
                <a:latin typeface="inherit"/>
                <a:ea typeface="+mn-ea"/>
                <a:cs typeface="+mn-cs"/>
              </a:rPr>
              <a:t>QJM: An International Journal of Medicine</a:t>
            </a:r>
            <a:r>
              <a:rPr kumimoji="0" lang="en-US" sz="1900" b="0" i="0" u="none" strike="noStrike" kern="1200" cap="none" spc="0" normalizeH="0" baseline="0" noProof="0" dirty="0">
                <a:ln>
                  <a:noFill/>
                </a:ln>
                <a:solidFill>
                  <a:srgbClr val="2A2A2A"/>
                </a:solidFill>
                <a:effectLst/>
                <a:uLnTx/>
                <a:uFillTx/>
                <a:latin typeface="Source Sans Pro" panose="020B0503030403020204" pitchFamily="34" charset="0"/>
                <a:ea typeface="+mn-ea"/>
                <a:cs typeface="+mn-cs"/>
              </a:rPr>
              <a:t>, Volume 113, Issue 8, August 2020, Pages 527–528</a:t>
            </a:r>
          </a:p>
          <a:p>
            <a:endParaRPr lang="en-US" sz="4000" i="0" dirty="0">
              <a:solidFill>
                <a:srgbClr val="2A2A2A"/>
              </a:solidFill>
              <a:effectLst/>
              <a:latin typeface="Source Sans Pro" panose="020B0503030403020204" pitchFamily="34" charset="0"/>
            </a:endParaRPr>
          </a:p>
          <a:p>
            <a:endParaRPr lang="en-US" dirty="0"/>
          </a:p>
        </p:txBody>
      </p:sp>
    </p:spTree>
    <p:extLst>
      <p:ext uri="{BB962C8B-B14F-4D97-AF65-F5344CB8AC3E}">
        <p14:creationId xmlns:p14="http://schemas.microsoft.com/office/powerpoint/2010/main" val="3470483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D6BB2-98C7-4FA2-9C86-B3AE98CB520E}"/>
              </a:ext>
            </a:extLst>
          </p:cNvPr>
          <p:cNvSpPr>
            <a:spLocks noGrp="1"/>
          </p:cNvSpPr>
          <p:nvPr>
            <p:ph type="title"/>
          </p:nvPr>
        </p:nvSpPr>
        <p:spPr>
          <a:xfrm>
            <a:off x="838200" y="365126"/>
            <a:ext cx="10515600" cy="856846"/>
          </a:xfrm>
        </p:spPr>
        <p:txBody>
          <a:bodyPr>
            <a:noAutofit/>
          </a:bodyPr>
          <a:lstStyle/>
          <a:p>
            <a:pPr algn="ctr"/>
            <a:r>
              <a:rPr lang="en-US" sz="6000" b="1" dirty="0"/>
              <a:t>Overview of Discussion</a:t>
            </a:r>
          </a:p>
        </p:txBody>
      </p:sp>
      <p:sp>
        <p:nvSpPr>
          <p:cNvPr id="3" name="Content Placeholder 2">
            <a:extLst>
              <a:ext uri="{FF2B5EF4-FFF2-40B4-BE49-F238E27FC236}">
                <a16:creationId xmlns:a16="http://schemas.microsoft.com/office/drawing/2014/main" xmlns="" id="{96150E52-9B58-4222-959C-72381769537B}"/>
              </a:ext>
            </a:extLst>
          </p:cNvPr>
          <p:cNvSpPr>
            <a:spLocks noGrp="1"/>
          </p:cNvSpPr>
          <p:nvPr>
            <p:ph idx="1"/>
          </p:nvPr>
        </p:nvSpPr>
        <p:spPr>
          <a:xfrm>
            <a:off x="838200" y="1833938"/>
            <a:ext cx="10515600" cy="4351338"/>
          </a:xfrm>
        </p:spPr>
        <p:txBody>
          <a:bodyPr/>
          <a:lstStyle/>
          <a:p>
            <a:pPr marL="0" indent="0">
              <a:buNone/>
            </a:pPr>
            <a:r>
              <a:rPr lang="en-US" sz="4000" dirty="0"/>
              <a:t>I.   Clinical Overview</a:t>
            </a:r>
          </a:p>
          <a:p>
            <a:pPr marL="0" indent="0">
              <a:buNone/>
            </a:pPr>
            <a:r>
              <a:rPr lang="en-US" sz="4000" dirty="0"/>
              <a:t>II.  Epidemiology </a:t>
            </a:r>
          </a:p>
          <a:p>
            <a:pPr marL="0" indent="0">
              <a:buNone/>
            </a:pPr>
            <a:r>
              <a:rPr lang="en-US" sz="4000" dirty="0"/>
              <a:t>III. Covid 19 Treatment  Options</a:t>
            </a:r>
          </a:p>
          <a:p>
            <a:pPr marL="0" indent="0">
              <a:buNone/>
            </a:pPr>
            <a:r>
              <a:rPr lang="en-US" sz="4000" dirty="0"/>
              <a:t>IV. Status of Vaccine Development</a:t>
            </a:r>
          </a:p>
          <a:p>
            <a:pPr marL="0" indent="0">
              <a:buNone/>
            </a:pPr>
            <a:r>
              <a:rPr lang="en-US" sz="4000" dirty="0"/>
              <a:t>V.  Psychological Impact on Society</a:t>
            </a:r>
          </a:p>
          <a:p>
            <a:pPr marL="0" indent="0">
              <a:buNone/>
            </a:pPr>
            <a:r>
              <a:rPr lang="en-US" sz="4000" dirty="0"/>
              <a:t>VI. Discussion/Questions</a:t>
            </a:r>
          </a:p>
          <a:p>
            <a:endParaRPr lang="en-US" dirty="0"/>
          </a:p>
        </p:txBody>
      </p:sp>
    </p:spTree>
    <p:extLst>
      <p:ext uri="{BB962C8B-B14F-4D97-AF65-F5344CB8AC3E}">
        <p14:creationId xmlns:p14="http://schemas.microsoft.com/office/powerpoint/2010/main" val="732197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s://www.kff.org/wp-content/uploads/2020/07/9504-Figure-1.png?w=8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6619" y="601186"/>
            <a:ext cx="10457181" cy="588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761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https://www.kff.org/wp-content/uploads/2020/07/9504-Figure-9.png?w=8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 y="118587"/>
            <a:ext cx="11493500" cy="646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36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335910-A7B6-49D8-8A0F-541603D26931}"/>
              </a:ext>
            </a:extLst>
          </p:cNvPr>
          <p:cNvSpPr>
            <a:spLocks noGrp="1"/>
          </p:cNvSpPr>
          <p:nvPr>
            <p:ph type="title"/>
          </p:nvPr>
        </p:nvSpPr>
        <p:spPr/>
        <p:txBody>
          <a:bodyPr>
            <a:normAutofit/>
          </a:bodyPr>
          <a:lstStyle/>
          <a:p>
            <a:pPr algn="ctr"/>
            <a:r>
              <a:rPr lang="en-US" sz="6000" b="1" dirty="0"/>
              <a:t>VI. </a:t>
            </a:r>
            <a:r>
              <a:rPr lang="en-US" sz="6000" b="1" dirty="0" smtClean="0"/>
              <a:t>Where Do We Go From Here? </a:t>
            </a:r>
            <a:endParaRPr lang="en-US" sz="6000" b="1" dirty="0"/>
          </a:p>
        </p:txBody>
      </p:sp>
      <p:pic>
        <p:nvPicPr>
          <p:cNvPr id="6146" name="Picture 2" descr="Community invited to join virtual COVID-19 discussion - Local News 8">
            <a:extLst>
              <a:ext uri="{FF2B5EF4-FFF2-40B4-BE49-F238E27FC236}">
                <a16:creationId xmlns:a16="http://schemas.microsoft.com/office/drawing/2014/main" xmlns="" id="{3881FF99-276F-44EE-93E5-B7088F8C89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6665" y="2192867"/>
            <a:ext cx="6133401" cy="343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55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0565FD-0A60-40EB-8609-96D2B4A1A17A}"/>
              </a:ext>
            </a:extLst>
          </p:cNvPr>
          <p:cNvSpPr>
            <a:spLocks noGrp="1"/>
          </p:cNvSpPr>
          <p:nvPr>
            <p:ph type="title"/>
          </p:nvPr>
        </p:nvSpPr>
        <p:spPr/>
        <p:txBody>
          <a:bodyPr>
            <a:normAutofit fontScale="90000"/>
          </a:bodyPr>
          <a:lstStyle/>
          <a:p>
            <a:pPr algn="ctr"/>
            <a:r>
              <a:rPr lang="en-US" sz="6000" b="1" dirty="0"/>
              <a:t>I.   Clinical Overview</a:t>
            </a:r>
            <a:r>
              <a:rPr lang="en-US" sz="4400" dirty="0"/>
              <a:t/>
            </a:r>
            <a:br>
              <a:rPr lang="en-US" sz="4400" dirty="0"/>
            </a:br>
            <a:endParaRPr lang="en-US" dirty="0"/>
          </a:p>
        </p:txBody>
      </p:sp>
      <p:pic>
        <p:nvPicPr>
          <p:cNvPr id="3" name="Picture 2">
            <a:extLst>
              <a:ext uri="{FF2B5EF4-FFF2-40B4-BE49-F238E27FC236}">
                <a16:creationId xmlns:a16="http://schemas.microsoft.com/office/drawing/2014/main" xmlns="" id="{75AA602B-5FA2-4380-98EE-788BD364461A}"/>
              </a:ext>
            </a:extLst>
          </p:cNvPr>
          <p:cNvPicPr>
            <a:picLocks noChangeAspect="1"/>
          </p:cNvPicPr>
          <p:nvPr/>
        </p:nvPicPr>
        <p:blipFill>
          <a:blip r:embed="rId2"/>
          <a:stretch>
            <a:fillRect/>
          </a:stretch>
        </p:blipFill>
        <p:spPr>
          <a:xfrm>
            <a:off x="2933204" y="1835490"/>
            <a:ext cx="6773955" cy="3793414"/>
          </a:xfrm>
          <a:prstGeom prst="rect">
            <a:avLst/>
          </a:prstGeom>
        </p:spPr>
      </p:pic>
    </p:spTree>
    <p:extLst>
      <p:ext uri="{BB962C8B-B14F-4D97-AF65-F5344CB8AC3E}">
        <p14:creationId xmlns:p14="http://schemas.microsoft.com/office/powerpoint/2010/main" val="342555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921B2-9E00-4D30-99B8-FE14DEF1C31D}"/>
              </a:ext>
            </a:extLst>
          </p:cNvPr>
          <p:cNvSpPr>
            <a:spLocks noGrp="1"/>
          </p:cNvSpPr>
          <p:nvPr>
            <p:ph type="title"/>
          </p:nvPr>
        </p:nvSpPr>
        <p:spPr>
          <a:xfrm>
            <a:off x="838200" y="365126"/>
            <a:ext cx="10515600" cy="863600"/>
          </a:xfrm>
        </p:spPr>
        <p:txBody>
          <a:bodyPr>
            <a:normAutofit fontScale="90000"/>
          </a:bodyPr>
          <a:lstStyle/>
          <a:p>
            <a:pPr algn="ctr"/>
            <a:r>
              <a:rPr lang="en-US" sz="6000" b="1" dirty="0"/>
              <a:t>What is Covid 19?</a:t>
            </a:r>
          </a:p>
        </p:txBody>
      </p:sp>
      <p:sp>
        <p:nvSpPr>
          <p:cNvPr id="3" name="Content Placeholder 2">
            <a:extLst>
              <a:ext uri="{FF2B5EF4-FFF2-40B4-BE49-F238E27FC236}">
                <a16:creationId xmlns:a16="http://schemas.microsoft.com/office/drawing/2014/main" xmlns="" id="{EE630F59-5112-469E-93C4-D04633ED5D7D}"/>
              </a:ext>
            </a:extLst>
          </p:cNvPr>
          <p:cNvSpPr>
            <a:spLocks noGrp="1"/>
          </p:cNvSpPr>
          <p:nvPr>
            <p:ph idx="1"/>
          </p:nvPr>
        </p:nvSpPr>
        <p:spPr/>
        <p:txBody>
          <a:bodyPr/>
          <a:lstStyle/>
          <a:p>
            <a:pPr algn="l" fontAlgn="base"/>
            <a:r>
              <a:rPr lang="en-US" b="0" i="0" dirty="0">
                <a:solidFill>
                  <a:srgbClr val="000000"/>
                </a:solidFill>
                <a:effectLst/>
                <a:latin typeface="Open sans"/>
              </a:rPr>
              <a:t>COVID-19 is a new strain of coronavirus that has not been previously identified in humans. The COVID-19 is the cause of an outbreak of respiratory illness first detected in Wuhan, Hubei province, China.</a:t>
            </a:r>
          </a:p>
          <a:p>
            <a:r>
              <a:rPr lang="en-US" b="0" i="0" dirty="0">
                <a:solidFill>
                  <a:srgbClr val="000000"/>
                </a:solidFill>
                <a:effectLst/>
                <a:latin typeface="Open sans"/>
              </a:rPr>
              <a:t>Coronaviruses are a large family of viruses that are known to cause illness ranging from the common cold to more severe diseases such as Severe Acute Respiratory syndrome (SARS) and Middle East Respiratory Syndrome (MERS).</a:t>
            </a:r>
          </a:p>
          <a:p>
            <a:pPr marL="0" indent="0">
              <a:buNone/>
            </a:pPr>
            <a:r>
              <a:rPr lang="en-US" dirty="0"/>
              <a:t/>
            </a:r>
            <a:br>
              <a:rPr lang="en-US" dirty="0"/>
            </a:br>
            <a:r>
              <a:rPr lang="en-US" sz="1800" i="1" dirty="0"/>
              <a:t>CDC 2020</a:t>
            </a:r>
          </a:p>
        </p:txBody>
      </p:sp>
    </p:spTree>
    <p:extLst>
      <p:ext uri="{BB962C8B-B14F-4D97-AF65-F5344CB8AC3E}">
        <p14:creationId xmlns:p14="http://schemas.microsoft.com/office/powerpoint/2010/main" val="3678444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614AA9-67CE-4395-9081-C02482AF81EB}"/>
              </a:ext>
            </a:extLst>
          </p:cNvPr>
          <p:cNvSpPr>
            <a:spLocks noGrp="1"/>
          </p:cNvSpPr>
          <p:nvPr>
            <p:ph type="title"/>
          </p:nvPr>
        </p:nvSpPr>
        <p:spPr>
          <a:xfrm>
            <a:off x="838200" y="365125"/>
            <a:ext cx="10515600" cy="815975"/>
          </a:xfrm>
        </p:spPr>
        <p:txBody>
          <a:bodyPr>
            <a:normAutofit fontScale="90000"/>
          </a:bodyPr>
          <a:lstStyle/>
          <a:p>
            <a:pPr algn="ctr"/>
            <a:r>
              <a:rPr lang="en-US" sz="6000" b="1" dirty="0"/>
              <a:t>Symptoms of Covid 19</a:t>
            </a:r>
          </a:p>
        </p:txBody>
      </p:sp>
      <p:sp>
        <p:nvSpPr>
          <p:cNvPr id="3" name="Content Placeholder 2">
            <a:extLst>
              <a:ext uri="{FF2B5EF4-FFF2-40B4-BE49-F238E27FC236}">
                <a16:creationId xmlns:a16="http://schemas.microsoft.com/office/drawing/2014/main" xmlns="" id="{977B01D8-11ED-4F5C-8D35-2B082D52A2B8}"/>
              </a:ext>
            </a:extLst>
          </p:cNvPr>
          <p:cNvSpPr>
            <a:spLocks noGrp="1"/>
          </p:cNvSpPr>
          <p:nvPr>
            <p:ph idx="1"/>
          </p:nvPr>
        </p:nvSpPr>
        <p:spPr>
          <a:xfrm>
            <a:off x="838200" y="1447800"/>
            <a:ext cx="10515600" cy="4729163"/>
          </a:xfrm>
        </p:spPr>
        <p:txBody>
          <a:bodyPr>
            <a:normAutofit fontScale="92500" lnSpcReduction="10000"/>
          </a:bodyPr>
          <a:lstStyle/>
          <a:p>
            <a:pPr marL="0" indent="0" algn="l" fontAlgn="base">
              <a:buNone/>
            </a:pPr>
            <a:r>
              <a:rPr lang="en-US" sz="3600" i="1" dirty="0">
                <a:solidFill>
                  <a:srgbClr val="000000"/>
                </a:solidFill>
                <a:effectLst/>
                <a:latin typeface="Open sans"/>
              </a:rPr>
              <a:t>Symptoms may appear 2-14 days after exposure:</a:t>
            </a:r>
          </a:p>
          <a:p>
            <a:pPr algn="l" fontAlgn="base">
              <a:buFont typeface="Arial" panose="020B0604020202020204" pitchFamily="34" charset="0"/>
              <a:buChar char="•"/>
            </a:pPr>
            <a:r>
              <a:rPr lang="en-US" b="1" i="0" dirty="0">
                <a:solidFill>
                  <a:srgbClr val="000000"/>
                </a:solidFill>
                <a:effectLst/>
                <a:latin typeface="Open sans"/>
              </a:rPr>
              <a:t>Cough</a:t>
            </a:r>
          </a:p>
          <a:p>
            <a:pPr algn="l" fontAlgn="base">
              <a:buFont typeface="Arial" panose="020B0604020202020204" pitchFamily="34" charset="0"/>
              <a:buChar char="•"/>
            </a:pPr>
            <a:r>
              <a:rPr lang="en-US" b="1" i="0" dirty="0">
                <a:solidFill>
                  <a:srgbClr val="000000"/>
                </a:solidFill>
                <a:effectLst/>
                <a:latin typeface="Open sans"/>
              </a:rPr>
              <a:t>Fever</a:t>
            </a:r>
          </a:p>
          <a:p>
            <a:pPr algn="l" fontAlgn="base">
              <a:buFont typeface="Arial" panose="020B0604020202020204" pitchFamily="34" charset="0"/>
              <a:buChar char="•"/>
            </a:pPr>
            <a:r>
              <a:rPr lang="en-US" b="1" i="0" dirty="0">
                <a:solidFill>
                  <a:srgbClr val="000000"/>
                </a:solidFill>
                <a:effectLst/>
                <a:latin typeface="Open sans"/>
              </a:rPr>
              <a:t>Headache</a:t>
            </a:r>
          </a:p>
          <a:p>
            <a:pPr algn="l" fontAlgn="base">
              <a:buFont typeface="Arial" panose="020B0604020202020204" pitchFamily="34" charset="0"/>
              <a:buChar char="•"/>
            </a:pPr>
            <a:r>
              <a:rPr lang="en-US" b="1" i="0" dirty="0">
                <a:solidFill>
                  <a:srgbClr val="000000"/>
                </a:solidFill>
                <a:effectLst/>
                <a:latin typeface="Open sans"/>
              </a:rPr>
              <a:t>New loss of taste or smell</a:t>
            </a:r>
          </a:p>
          <a:p>
            <a:pPr algn="l" fontAlgn="base">
              <a:buFont typeface="Arial" panose="020B0604020202020204" pitchFamily="34" charset="0"/>
              <a:buChar char="•"/>
            </a:pPr>
            <a:r>
              <a:rPr lang="en-US" b="1" i="0" dirty="0">
                <a:solidFill>
                  <a:srgbClr val="000000"/>
                </a:solidFill>
                <a:effectLst/>
                <a:latin typeface="Open sans"/>
              </a:rPr>
              <a:t>Repeated shaking with chills</a:t>
            </a:r>
          </a:p>
          <a:p>
            <a:pPr algn="l" fontAlgn="base">
              <a:buFont typeface="Arial" panose="020B0604020202020204" pitchFamily="34" charset="0"/>
              <a:buChar char="•"/>
            </a:pPr>
            <a:r>
              <a:rPr lang="en-US" b="1" i="0" dirty="0">
                <a:solidFill>
                  <a:srgbClr val="000000"/>
                </a:solidFill>
                <a:effectLst/>
                <a:latin typeface="Open sans"/>
              </a:rPr>
              <a:t>Sore throat</a:t>
            </a:r>
          </a:p>
          <a:p>
            <a:pPr algn="l" fontAlgn="base">
              <a:buFont typeface="Arial" panose="020B0604020202020204" pitchFamily="34" charset="0"/>
              <a:buChar char="•"/>
            </a:pPr>
            <a:r>
              <a:rPr lang="en-US" b="1" i="0" dirty="0">
                <a:solidFill>
                  <a:srgbClr val="000000"/>
                </a:solidFill>
                <a:effectLst/>
                <a:latin typeface="Open sans"/>
              </a:rPr>
              <a:t>Shortness of breath</a:t>
            </a:r>
          </a:p>
          <a:p>
            <a:pPr algn="l" fontAlgn="base">
              <a:buFont typeface="Arial" panose="020B0604020202020204" pitchFamily="34" charset="0"/>
              <a:buChar char="•"/>
            </a:pPr>
            <a:r>
              <a:rPr lang="en-US" b="1" i="0" dirty="0">
                <a:solidFill>
                  <a:srgbClr val="000000"/>
                </a:solidFill>
                <a:effectLst/>
                <a:latin typeface="Open sans"/>
              </a:rPr>
              <a:t>Muscle pain</a:t>
            </a:r>
          </a:p>
          <a:p>
            <a:pPr algn="l" fontAlgn="base">
              <a:buFont typeface="Arial" panose="020B0604020202020204" pitchFamily="34" charset="0"/>
              <a:buChar char="•"/>
            </a:pPr>
            <a:r>
              <a:rPr lang="en-US" b="1" dirty="0">
                <a:solidFill>
                  <a:srgbClr val="000000"/>
                </a:solidFill>
                <a:latin typeface="Open sans"/>
              </a:rPr>
              <a:t>Runny nose</a:t>
            </a:r>
            <a:endParaRPr lang="en-US" b="1" i="0" dirty="0">
              <a:solidFill>
                <a:srgbClr val="000000"/>
              </a:solidFill>
              <a:effectLst/>
              <a:latin typeface="Open sans"/>
            </a:endParaRPr>
          </a:p>
          <a:p>
            <a:endParaRPr lang="en-US" dirty="0"/>
          </a:p>
        </p:txBody>
      </p:sp>
    </p:spTree>
    <p:extLst>
      <p:ext uri="{BB962C8B-B14F-4D97-AF65-F5344CB8AC3E}">
        <p14:creationId xmlns:p14="http://schemas.microsoft.com/office/powerpoint/2010/main" val="3431770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67ED8B-42B8-4F19-B6E6-C2CE903F0C01}"/>
              </a:ext>
            </a:extLst>
          </p:cNvPr>
          <p:cNvSpPr>
            <a:spLocks noGrp="1"/>
          </p:cNvSpPr>
          <p:nvPr>
            <p:ph type="title"/>
          </p:nvPr>
        </p:nvSpPr>
        <p:spPr/>
        <p:txBody>
          <a:bodyPr>
            <a:normAutofit fontScale="90000"/>
          </a:bodyPr>
          <a:lstStyle/>
          <a:p>
            <a:pPr algn="ctr"/>
            <a:r>
              <a:rPr lang="en-US" sz="6700" b="1" dirty="0"/>
              <a:t>II.  Epidemiology </a:t>
            </a:r>
            <a:r>
              <a:rPr lang="en-US" sz="4400" dirty="0"/>
              <a:t/>
            </a:r>
            <a:br>
              <a:rPr lang="en-US" sz="4400" dirty="0"/>
            </a:br>
            <a:endParaRPr lang="en-US" dirty="0"/>
          </a:p>
        </p:txBody>
      </p:sp>
      <p:pic>
        <p:nvPicPr>
          <p:cNvPr id="2050" name="Picture 2" descr="COVID-19 Research Registry | Epidemiology | ASM.org">
            <a:extLst>
              <a:ext uri="{FF2B5EF4-FFF2-40B4-BE49-F238E27FC236}">
                <a16:creationId xmlns:a16="http://schemas.microsoft.com/office/drawing/2014/main" xmlns="" id="{CA1F02DC-8A7D-4750-897D-93944330ED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2500" y="1822450"/>
            <a:ext cx="8166100" cy="459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929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D28732-DECE-4108-B31D-2CD26CCF7553}"/>
              </a:ext>
            </a:extLst>
          </p:cNvPr>
          <p:cNvSpPr>
            <a:spLocks noGrp="1"/>
          </p:cNvSpPr>
          <p:nvPr>
            <p:ph type="title"/>
          </p:nvPr>
        </p:nvSpPr>
        <p:spPr/>
        <p:txBody>
          <a:bodyPr>
            <a:normAutofit/>
          </a:bodyPr>
          <a:lstStyle/>
          <a:p>
            <a:pPr algn="ctr"/>
            <a:r>
              <a:rPr lang="en-US" sz="6000" b="1" dirty="0"/>
              <a:t>Total US Cases and Deaths</a:t>
            </a:r>
          </a:p>
        </p:txBody>
      </p:sp>
      <p:graphicFrame>
        <p:nvGraphicFramePr>
          <p:cNvPr id="4" name="Table 4">
            <a:extLst>
              <a:ext uri="{FF2B5EF4-FFF2-40B4-BE49-F238E27FC236}">
                <a16:creationId xmlns:a16="http://schemas.microsoft.com/office/drawing/2014/main" xmlns="" id="{99EEE4B7-55FB-41C1-8544-76F01026C211}"/>
              </a:ext>
            </a:extLst>
          </p:cNvPr>
          <p:cNvGraphicFramePr>
            <a:graphicFrameLocks noGrp="1"/>
          </p:cNvGraphicFramePr>
          <p:nvPr>
            <p:ph idx="1"/>
            <p:extLst>
              <p:ext uri="{D42A27DB-BD31-4B8C-83A1-F6EECF244321}">
                <p14:modId xmlns:p14="http://schemas.microsoft.com/office/powerpoint/2010/main" val="329385240"/>
              </p:ext>
            </p:extLst>
          </p:nvPr>
        </p:nvGraphicFramePr>
        <p:xfrm>
          <a:off x="571500" y="1825624"/>
          <a:ext cx="10843705" cy="3695278"/>
        </p:xfrm>
        <a:graphic>
          <a:graphicData uri="http://schemas.openxmlformats.org/drawingml/2006/table">
            <a:tbl>
              <a:tblPr firstRow="1" bandRow="1">
                <a:tableStyleId>{5C22544A-7EE6-4342-B048-85BDC9FD1C3A}</a:tableStyleId>
              </a:tblPr>
              <a:tblGrid>
                <a:gridCol w="2756980">
                  <a:extLst>
                    <a:ext uri="{9D8B030D-6E8A-4147-A177-3AD203B41FA5}">
                      <a16:colId xmlns:a16="http://schemas.microsoft.com/office/drawing/2014/main" xmlns="" val="483140492"/>
                    </a:ext>
                  </a:extLst>
                </a:gridCol>
                <a:gridCol w="2695575">
                  <a:extLst>
                    <a:ext uri="{9D8B030D-6E8A-4147-A177-3AD203B41FA5}">
                      <a16:colId xmlns:a16="http://schemas.microsoft.com/office/drawing/2014/main" xmlns="" val="3378917039"/>
                    </a:ext>
                  </a:extLst>
                </a:gridCol>
                <a:gridCol w="2695575">
                  <a:extLst>
                    <a:ext uri="{9D8B030D-6E8A-4147-A177-3AD203B41FA5}">
                      <a16:colId xmlns:a16="http://schemas.microsoft.com/office/drawing/2014/main" xmlns="" val="3949388138"/>
                    </a:ext>
                  </a:extLst>
                </a:gridCol>
                <a:gridCol w="2695575">
                  <a:extLst>
                    <a:ext uri="{9D8B030D-6E8A-4147-A177-3AD203B41FA5}">
                      <a16:colId xmlns:a16="http://schemas.microsoft.com/office/drawing/2014/main" xmlns="" val="1604695599"/>
                    </a:ext>
                  </a:extLst>
                </a:gridCol>
              </a:tblGrid>
              <a:tr h="978959">
                <a:tc>
                  <a:txBody>
                    <a:bodyPr/>
                    <a:lstStyle/>
                    <a:p>
                      <a:endParaRPr lang="en-US"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Total Reported</a:t>
                      </a:r>
                    </a:p>
                    <a:p>
                      <a:r>
                        <a:rPr lang="en-US" sz="3600" dirty="0"/>
                        <a:t> </a:t>
                      </a:r>
                    </a:p>
                  </a:txBody>
                  <a:tcPr/>
                </a:tc>
                <a:tc>
                  <a:txBody>
                    <a:bodyPr/>
                    <a:lstStyle/>
                    <a:p>
                      <a:r>
                        <a:rPr lang="en-US" sz="3600" dirty="0"/>
                        <a:t>On September 13</a:t>
                      </a:r>
                    </a:p>
                  </a:txBody>
                  <a:tcPr/>
                </a:tc>
                <a:tc>
                  <a:txBody>
                    <a:bodyPr/>
                    <a:lstStyle/>
                    <a:p>
                      <a:r>
                        <a:rPr lang="en-US" sz="3600" dirty="0"/>
                        <a:t>14-Day Change</a:t>
                      </a:r>
                    </a:p>
                  </a:txBody>
                  <a:tcPr/>
                </a:tc>
                <a:extLst>
                  <a:ext uri="{0D108BD9-81ED-4DB2-BD59-A6C34878D82A}">
                    <a16:rowId xmlns:a16="http://schemas.microsoft.com/office/drawing/2014/main" xmlns="" val="2060339494"/>
                  </a:ext>
                </a:extLst>
              </a:tr>
              <a:tr h="978959">
                <a:tc>
                  <a:txBody>
                    <a:bodyPr/>
                    <a:lstStyle/>
                    <a:p>
                      <a:r>
                        <a:rPr lang="en-US" sz="3600" dirty="0"/>
                        <a:t>Cases</a:t>
                      </a:r>
                    </a:p>
                  </a:txBody>
                  <a:tcPr/>
                </a:tc>
                <a:tc>
                  <a:txBody>
                    <a:bodyPr/>
                    <a:lstStyle/>
                    <a:p>
                      <a:r>
                        <a:rPr lang="en-US" sz="3600" dirty="0"/>
                        <a:t>6.5 Million +</a:t>
                      </a:r>
                    </a:p>
                  </a:txBody>
                  <a:tcPr/>
                </a:tc>
                <a:tc>
                  <a:txBody>
                    <a:bodyPr/>
                    <a:lstStyle/>
                    <a:p>
                      <a:r>
                        <a:rPr lang="en-US" sz="3600" dirty="0"/>
                        <a:t>33,369</a:t>
                      </a:r>
                    </a:p>
                  </a:txBody>
                  <a:tcPr/>
                </a:tc>
                <a:tc>
                  <a:txBody>
                    <a:bodyPr/>
                    <a:lstStyle/>
                    <a:p>
                      <a:r>
                        <a:rPr lang="en-US" sz="3600" dirty="0"/>
                        <a:t>-17%</a:t>
                      </a:r>
                    </a:p>
                  </a:txBody>
                  <a:tcPr/>
                </a:tc>
                <a:extLst>
                  <a:ext uri="{0D108BD9-81ED-4DB2-BD59-A6C34878D82A}">
                    <a16:rowId xmlns:a16="http://schemas.microsoft.com/office/drawing/2014/main" xmlns="" val="3895754308"/>
                  </a:ext>
                </a:extLst>
              </a:tr>
              <a:tr h="978959">
                <a:tc>
                  <a:txBody>
                    <a:bodyPr/>
                    <a:lstStyle/>
                    <a:p>
                      <a:r>
                        <a:rPr lang="en-US" sz="3600" dirty="0"/>
                        <a:t>Deaths</a:t>
                      </a:r>
                    </a:p>
                  </a:txBody>
                  <a:tcPr/>
                </a:tc>
                <a:tc>
                  <a:txBody>
                    <a:bodyPr/>
                    <a:lstStyle/>
                    <a:p>
                      <a:r>
                        <a:rPr lang="en-US" sz="3600" dirty="0"/>
                        <a:t>193,950</a:t>
                      </a:r>
                    </a:p>
                  </a:txBody>
                  <a:tcPr/>
                </a:tc>
                <a:tc>
                  <a:txBody>
                    <a:bodyPr/>
                    <a:lstStyle/>
                    <a:p>
                      <a:r>
                        <a:rPr lang="en-US" sz="3600" dirty="0"/>
                        <a:t>399</a:t>
                      </a:r>
                    </a:p>
                  </a:txBody>
                  <a:tcPr/>
                </a:tc>
                <a:tc>
                  <a:txBody>
                    <a:bodyPr/>
                    <a:lstStyle/>
                    <a:p>
                      <a:r>
                        <a:rPr lang="en-US" sz="3600" dirty="0"/>
                        <a:t>-18%</a:t>
                      </a:r>
                    </a:p>
                  </a:txBody>
                  <a:tcPr/>
                </a:tc>
                <a:extLst>
                  <a:ext uri="{0D108BD9-81ED-4DB2-BD59-A6C34878D82A}">
                    <a16:rowId xmlns:a16="http://schemas.microsoft.com/office/drawing/2014/main" xmlns="" val="4079292357"/>
                  </a:ext>
                </a:extLst>
              </a:tr>
            </a:tbl>
          </a:graphicData>
        </a:graphic>
      </p:graphicFrame>
      <p:sp>
        <p:nvSpPr>
          <p:cNvPr id="6" name="TextBox 5">
            <a:extLst>
              <a:ext uri="{FF2B5EF4-FFF2-40B4-BE49-F238E27FC236}">
                <a16:creationId xmlns:a16="http://schemas.microsoft.com/office/drawing/2014/main" xmlns="" id="{BAB5899A-DA9D-418C-B04A-D15F1881F45C}"/>
              </a:ext>
            </a:extLst>
          </p:cNvPr>
          <p:cNvSpPr txBox="1"/>
          <p:nvPr/>
        </p:nvSpPr>
        <p:spPr>
          <a:xfrm>
            <a:off x="419100" y="6387584"/>
            <a:ext cx="6096000" cy="369332"/>
          </a:xfrm>
          <a:prstGeom prst="rect">
            <a:avLst/>
          </a:prstGeom>
          <a:noFill/>
        </p:spPr>
        <p:txBody>
          <a:bodyPr wrap="square">
            <a:spAutoFit/>
          </a:bodyPr>
          <a:lstStyle/>
          <a:p>
            <a:r>
              <a:rPr lang="en-US" sz="1800" i="1" dirty="0"/>
              <a:t>NY times, September 14, 2020, CDC</a:t>
            </a:r>
          </a:p>
        </p:txBody>
      </p:sp>
    </p:spTree>
    <p:extLst>
      <p:ext uri="{BB962C8B-B14F-4D97-AF65-F5344CB8AC3E}">
        <p14:creationId xmlns:p14="http://schemas.microsoft.com/office/powerpoint/2010/main" val="3855282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6F137-4B7D-45C3-ADB4-31FFE525B6F8}"/>
              </a:ext>
            </a:extLst>
          </p:cNvPr>
          <p:cNvSpPr>
            <a:spLocks noGrp="1"/>
          </p:cNvSpPr>
          <p:nvPr>
            <p:ph type="title"/>
          </p:nvPr>
        </p:nvSpPr>
        <p:spPr>
          <a:xfrm>
            <a:off x="838200" y="365126"/>
            <a:ext cx="10515600" cy="501650"/>
          </a:xfrm>
        </p:spPr>
        <p:txBody>
          <a:bodyPr>
            <a:normAutofit fontScale="90000"/>
          </a:bodyPr>
          <a:lstStyle/>
          <a:p>
            <a:pPr algn="ctr"/>
            <a:r>
              <a:rPr lang="en-US" b="1" dirty="0"/>
              <a:t>Current U.S. Hotspots</a:t>
            </a:r>
          </a:p>
        </p:txBody>
      </p:sp>
      <p:pic>
        <p:nvPicPr>
          <p:cNvPr id="1026" name="Picture 2">
            <a:extLst>
              <a:ext uri="{FF2B5EF4-FFF2-40B4-BE49-F238E27FC236}">
                <a16:creationId xmlns:a16="http://schemas.microsoft.com/office/drawing/2014/main" xmlns="" id="{8C4A4D98-498D-4B08-8320-788E708609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65126"/>
            <a:ext cx="10515600" cy="6309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2050EDCD-BEA6-4C85-A7FA-C902C657B1BA}"/>
              </a:ext>
            </a:extLst>
          </p:cNvPr>
          <p:cNvSpPr txBox="1"/>
          <p:nvPr/>
        </p:nvSpPr>
        <p:spPr>
          <a:xfrm>
            <a:off x="189571" y="6448968"/>
            <a:ext cx="12308157" cy="369332"/>
          </a:xfrm>
          <a:prstGeom prst="rect">
            <a:avLst/>
          </a:prstGeom>
          <a:noFill/>
        </p:spPr>
        <p:txBody>
          <a:bodyPr wrap="square">
            <a:spAutoFit/>
          </a:bodyPr>
          <a:lstStyle/>
          <a:p>
            <a:r>
              <a:rPr lang="en-US" sz="1800" i="1" dirty="0"/>
              <a:t>NY times, September 14, 2020, CDC</a:t>
            </a:r>
          </a:p>
        </p:txBody>
      </p:sp>
    </p:spTree>
    <p:extLst>
      <p:ext uri="{BB962C8B-B14F-4D97-AF65-F5344CB8AC3E}">
        <p14:creationId xmlns:p14="http://schemas.microsoft.com/office/powerpoint/2010/main" val="3978664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1522</TotalTime>
  <Words>651</Words>
  <Application>Microsoft Office PowerPoint</Application>
  <PresentationFormat>Widescreen</PresentationFormat>
  <Paragraphs>143</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Calibri Light</vt:lpstr>
      <vt:lpstr>inherit</vt:lpstr>
      <vt:lpstr>Merriweather</vt:lpstr>
      <vt:lpstr>nyt-franklin</vt:lpstr>
      <vt:lpstr>nyt-imperial</vt:lpstr>
      <vt:lpstr>Open sans</vt:lpstr>
      <vt:lpstr>Source Sans Pro</vt:lpstr>
      <vt:lpstr>Office Theme</vt:lpstr>
      <vt:lpstr>Covid 19 Update</vt:lpstr>
      <vt:lpstr>PowerPoint Presentation</vt:lpstr>
      <vt:lpstr>Overview of Discussion</vt:lpstr>
      <vt:lpstr>I.   Clinical Overview </vt:lpstr>
      <vt:lpstr>What is Covid 19?</vt:lpstr>
      <vt:lpstr>Symptoms of Covid 19</vt:lpstr>
      <vt:lpstr>II.  Epidemiology  </vt:lpstr>
      <vt:lpstr>Total US Cases and Deaths</vt:lpstr>
      <vt:lpstr>Current U.S. Hotspots</vt:lpstr>
      <vt:lpstr>III. Covid 19 Treatment Options  </vt:lpstr>
      <vt:lpstr>Covid 19 Treatment Options</vt:lpstr>
      <vt:lpstr>IV. Status of Vaccine Development </vt:lpstr>
      <vt:lpstr>Vaccine Tracker  </vt:lpstr>
      <vt:lpstr>SARS-CoV-2 VIRUS VACCINE TESTING</vt:lpstr>
      <vt:lpstr>Types of Vaccines</vt:lpstr>
      <vt:lpstr>Phases of Vaccine Testing</vt:lpstr>
      <vt:lpstr>I. PRECLINICAL TESTING</vt:lpstr>
      <vt:lpstr> PHASE I: SAFETY TRIALS</vt:lpstr>
      <vt:lpstr>PHASE 2: EXPANDED TRIALS</vt:lpstr>
      <vt:lpstr>PHASE 3: EFFICACY TRIALS</vt:lpstr>
      <vt:lpstr>EARLY OR LIMITED APPROVAL</vt:lpstr>
      <vt:lpstr>APPROVAL</vt:lpstr>
      <vt:lpstr>COMBINED TRIALS</vt:lpstr>
      <vt:lpstr>V.  Psychological Impact on Society </vt:lpstr>
      <vt:lpstr>Impact of Stress During a Pandemic  </vt:lpstr>
      <vt:lpstr>Psychological Impact of Covid 19</vt:lpstr>
      <vt:lpstr>Psychological Reactions to Covid-19</vt:lpstr>
      <vt:lpstr>RISK FACTORS</vt:lpstr>
      <vt:lpstr>Protective Factors</vt:lpstr>
      <vt:lpstr>PowerPoint Presentation</vt:lpstr>
      <vt:lpstr>PowerPoint Presentation</vt:lpstr>
      <vt:lpstr>VI. Where Do We Go From Here?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Dias</dc:creator>
  <cp:lastModifiedBy>Irina</cp:lastModifiedBy>
  <cp:revision>24</cp:revision>
  <dcterms:created xsi:type="dcterms:W3CDTF">2020-09-11T17:28:40Z</dcterms:created>
  <dcterms:modified xsi:type="dcterms:W3CDTF">2020-09-15T22:47:39Z</dcterms:modified>
</cp:coreProperties>
</file>