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1" r:id="rId6"/>
    <p:sldId id="267" r:id="rId7"/>
    <p:sldId id="268" r:id="rId8"/>
    <p:sldId id="269" r:id="rId9"/>
    <p:sldId id="270" r:id="rId10"/>
    <p:sldId id="266" r:id="rId11"/>
    <p:sldId id="261" r:id="rId12"/>
    <p:sldId id="259" r:id="rId13"/>
    <p:sldId id="272" r:id="rId14"/>
    <p:sldId id="273" r:id="rId15"/>
    <p:sldId id="277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33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0" autoAdjust="0"/>
    <p:restoredTop sz="94601" autoAdjust="0"/>
  </p:normalViewPr>
  <p:slideViewPr>
    <p:cSldViewPr snapToGrid="0">
      <p:cViewPr varScale="1">
        <p:scale>
          <a:sx n="65" d="100"/>
          <a:sy n="65" d="100"/>
        </p:scale>
        <p:origin x="492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24071-69B2-40A7-B3EA-674584CE017F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A0F0C-BE24-43A8-A6ED-60EC67C28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B909-20DD-493C-AC6E-6A09AF3AE40E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3186-490C-4963-9CE5-58096C2F0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2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3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://wecarelosalamitos.org/newsite/volunteer/&amp;psig=AOvVaw1h939aCdF6GfJMpJv44-lG&amp;ust=1587072345779000&amp;source=images&amp;cd=vfe&amp;ved=0CAIQjRxqFwoTCIDR7dmv6-gCFQAAAAAdAAAAABAE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hyperlink" Target="https://www.google.com/url?sa=i&amp;url=https%3A%2F%2Fftw.usatoday.com%2F2020%2F04%2Fkatie-nolan-zoom-famous-people&amp;psig=AOvVaw3hH-Y_yfb-kZGU3PKExP_p&amp;ust=1587155206008000&amp;source=images&amp;cd=vfe&amp;ved=0CAIQjRxqFwoTCMDc3obk7egCFQAAAAAdAAAAABA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cky beach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982" y="-11491"/>
            <a:ext cx="12569124" cy="69857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Donut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Donut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nut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Donut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107" y="1890482"/>
            <a:ext cx="7340056" cy="151553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Gabriola" panose="04040605051002020D02" pitchFamily="82" charset="0"/>
              </a:rPr>
              <a:t>Combatting the Mental Health Pandemic with Trauma-Informed Approaches and Self-Care</a:t>
            </a:r>
            <a:endParaRPr lang="en-US" sz="4000" b="1" dirty="0">
              <a:latin typeface="Gabriola" panose="04040605051002020D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96" y="3578488"/>
            <a:ext cx="7710388" cy="1868496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Gabriola" panose="04040605051002020D02" pitchFamily="8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Christina Giles, LMFT, LPCC, CalWORKs Program Manager</a:t>
            </a:r>
          </a:p>
          <a:p>
            <a:r>
              <a:rPr lang="en-US" sz="2400" dirty="0">
                <a:latin typeface="Gabriola" panose="04040605051002020D02" pitchFamily="8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Kim Morrow-Bell, LMFT, CHAT/Bullying and School Violence Advocacy Program</a:t>
            </a:r>
          </a:p>
          <a:p>
            <a:r>
              <a:rPr lang="en-US" sz="2200" dirty="0"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September 15</a:t>
            </a:r>
            <a:r>
              <a:rPr lang="en-US" sz="2200" baseline="30000" dirty="0"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th</a:t>
            </a:r>
            <a:r>
              <a:rPr lang="en-US" sz="2200" dirty="0"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 2020</a:t>
            </a:r>
          </a:p>
          <a:p>
            <a:r>
              <a:rPr lang="en-US" sz="2200" dirty="0">
                <a:latin typeface="Gabriola" pitchFamily="8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PowerPoint developed by Celida Vasquez, ACSW, Spanish Speaking Mental Health Clinician </a:t>
            </a:r>
            <a:r>
              <a:rPr lang="en-US" sz="2200" dirty="0">
                <a:latin typeface="Javanese Text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</a:t>
            </a:r>
          </a:p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alm tree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80409" y="1437465"/>
            <a:ext cx="914400" cy="914400"/>
          </a:xfrm>
          <a:prstGeom prst="rect">
            <a:avLst/>
          </a:prstGeom>
        </p:spPr>
      </p:pic>
      <p:pic>
        <p:nvPicPr>
          <p:cNvPr id="17" name="Graphic 16" descr="Beach ball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011118" y="1816687"/>
            <a:ext cx="548640" cy="548640"/>
          </a:xfrm>
          <a:prstGeom prst="rect">
            <a:avLst/>
          </a:prstGeom>
        </p:spPr>
      </p:pic>
      <p:pic>
        <p:nvPicPr>
          <p:cNvPr id="20" name="Graphic 19" descr="Bucket and shovel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280954" y="1674953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298">
            <a:off x="8022313" y="1440254"/>
            <a:ext cx="3211612" cy="3149053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11" y="1791842"/>
            <a:ext cx="3054005" cy="3135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911" y="632840"/>
            <a:ext cx="55778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ucida Calligraphy" panose="03010101010101010101" pitchFamily="66" charset="0"/>
              </a:rPr>
              <a:t>Self Care for Kids</a:t>
            </a:r>
          </a:p>
        </p:txBody>
      </p:sp>
      <p:sp>
        <p:nvSpPr>
          <p:cNvPr id="6" name="TextBox 5"/>
          <p:cNvSpPr txBox="1"/>
          <p:nvPr/>
        </p:nvSpPr>
        <p:spPr>
          <a:xfrm rot="21065790">
            <a:off x="1275187" y="1540770"/>
            <a:ext cx="158504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ucida Sans" panose="020B0602030504020204" pitchFamily="34" charset="0"/>
              </a:rPr>
              <a:t>GAME NIGHT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89734" y="5473684"/>
            <a:ext cx="5163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ucida Sans" panose="020B0602030504020204" pitchFamily="34" charset="0"/>
              </a:rPr>
              <a:t>Show affection to children – hug/hold hands</a:t>
            </a:r>
          </a:p>
        </p:txBody>
      </p:sp>
      <p:sp>
        <p:nvSpPr>
          <p:cNvPr id="8" name="Rectangle 7"/>
          <p:cNvSpPr/>
          <p:nvPr/>
        </p:nvSpPr>
        <p:spPr>
          <a:xfrm rot="21201627">
            <a:off x="591329" y="5074498"/>
            <a:ext cx="373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glow rad="101600">
                    <a:srgbClr val="33CC33">
                      <a:alpha val="60000"/>
                    </a:srgbClr>
                  </a:glow>
                </a:effectLst>
                <a:latin typeface="Lucida Sans" panose="020B0602030504020204" pitchFamily="34" charset="0"/>
              </a:rPr>
              <a:t>Help them with their homework</a:t>
            </a:r>
          </a:p>
        </p:txBody>
      </p:sp>
      <p:sp>
        <p:nvSpPr>
          <p:cNvPr id="9" name="Rectangle 8"/>
          <p:cNvSpPr/>
          <p:nvPr/>
        </p:nvSpPr>
        <p:spPr>
          <a:xfrm rot="763985">
            <a:off x="5980359" y="1027675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MOVIE NIGHT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601" y="3014781"/>
            <a:ext cx="350769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Lucida Sans" panose="020B0602030504020204" pitchFamily="34" charset="0"/>
              </a:rPr>
              <a:t>Eat breakfast/dinner together</a:t>
            </a:r>
          </a:p>
        </p:txBody>
      </p:sp>
    </p:spTree>
    <p:extLst>
      <p:ext uri="{BB962C8B-B14F-4D97-AF65-F5344CB8AC3E}">
        <p14:creationId xmlns:p14="http://schemas.microsoft.com/office/powerpoint/2010/main" val="58321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r="7034"/>
          <a:stretch/>
        </p:blipFill>
        <p:spPr>
          <a:xfrm>
            <a:off x="7530185" y="858786"/>
            <a:ext cx="3821235" cy="51084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03" y="621792"/>
            <a:ext cx="4449318" cy="4449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0894" y="858786"/>
            <a:ext cx="1913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Gabriola" panose="04040605051002020D02" pitchFamily="82" charset="0"/>
              </a:rPr>
              <a:t>Less TV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56385" y="2511552"/>
            <a:ext cx="2694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Go out for a walk/run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Walk your dog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Exercise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Ride a bike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1543091" y="3353715"/>
            <a:ext cx="9560011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pyrus" panose="03070502060502030205" pitchFamily="66" charset="0"/>
              </a:rPr>
              <a:t>Animal Shelters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pyrus" panose="03070502060502030205" pitchFamily="66" charset="0"/>
              </a:rPr>
              <a:t>Habitat for Humanity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pyrus" panose="03070502060502030205" pitchFamily="66" charset="0"/>
              </a:rPr>
              <a:t>Community Non-Profits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pyrus" panose="03070502060502030205" pitchFamily="66" charset="0"/>
              </a:rPr>
              <a:t>Local Library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pyrus" panose="03070502060502030205" pitchFamily="66" charset="0"/>
              </a:rPr>
              <a:t>LA Works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pyrus" panose="03070502060502030205" pitchFamily="66" charset="0"/>
              </a:rPr>
              <a:t>Food Banks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pyrus" panose="03070502060502030205" pitchFamily="66" charset="0"/>
              </a:rPr>
              <a:t>Homeboy Industries</a:t>
            </a:r>
          </a:p>
        </p:txBody>
      </p:sp>
      <p:pic>
        <p:nvPicPr>
          <p:cNvPr id="7" name="Picture 6" descr="Volunteer | We Care Los Alamito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40" y="504575"/>
            <a:ext cx="5022762" cy="286512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softEdge rad="228600"/>
          </a:effectLst>
        </p:spPr>
      </p:pic>
      <p:pic>
        <p:nvPicPr>
          <p:cNvPr id="2050" name="Picture 2" descr="Here's how to help those affected by the coronavirus pandemic">
            <a:extLst>
              <a:ext uri="{FF2B5EF4-FFF2-40B4-BE49-F238E27FC236}">
                <a16:creationId xmlns:a16="http://schemas.microsoft.com/office/drawing/2014/main" id="{CE94F8DA-2AB6-FB44-A63C-E47C9BBA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47" y="742838"/>
            <a:ext cx="3963904" cy="2686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8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999823" y="932246"/>
            <a:ext cx="4226011" cy="649417"/>
          </a:xfrm>
        </p:spPr>
        <p:txBody>
          <a:bodyPr>
            <a:noAutofit/>
          </a:bodyPr>
          <a:lstStyle/>
          <a:p>
            <a:r>
              <a:rPr lang="en-US" dirty="0">
                <a:latin typeface="Gabriola" panose="04040605051002020D02" pitchFamily="82" charset="0"/>
              </a:rPr>
              <a:t>Music/Artistic/Media</a:t>
            </a:r>
            <a:br>
              <a:rPr lang="en-US" dirty="0">
                <a:latin typeface="Gabriola" panose="04040605051002020D02" pitchFamily="82" charset="0"/>
              </a:rPr>
            </a:br>
            <a:r>
              <a:rPr lang="en-US" sz="2000" dirty="0">
                <a:latin typeface="Gabriola" panose="04040605051002020D02" pitchFamily="82" charset="0"/>
              </a:rPr>
              <a:t/>
            </a:r>
            <a:br>
              <a:rPr lang="en-US" sz="2000" dirty="0">
                <a:latin typeface="Gabriola" panose="04040605051002020D02" pitchFamily="82" charset="0"/>
              </a:rPr>
            </a:br>
            <a:endParaRPr lang="en-US" sz="2000" dirty="0">
              <a:latin typeface="Gabriola" panose="04040605051002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0" y="3242478"/>
            <a:ext cx="5043303" cy="2992763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22" y="463819"/>
            <a:ext cx="4586297" cy="2532968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6" name="TextBox 5"/>
          <p:cNvSpPr txBox="1"/>
          <p:nvPr/>
        </p:nvSpPr>
        <p:spPr>
          <a:xfrm>
            <a:off x="6845643" y="1853514"/>
            <a:ext cx="4361935" cy="278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pyrus" panose="03070502060502030205" pitchFamily="66" charset="0"/>
              </a:rPr>
              <a:t>Listen to your favorite Album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pyrus" panose="03070502060502030205" pitchFamily="66" charset="0"/>
              </a:rPr>
              <a:t>Listen to a Podcast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pyrus" panose="03070502060502030205" pitchFamily="66" charset="0"/>
              </a:rPr>
              <a:t>Draw/Paint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pyrus" panose="03070502060502030205" pitchFamily="66" charset="0"/>
              </a:rPr>
              <a:t>Learn to play instrument (YouTube)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pyrus" panose="03070502060502030205" pitchFamily="66" charset="0"/>
              </a:rPr>
              <a:t>Audio Books</a:t>
            </a:r>
          </a:p>
        </p:txBody>
      </p:sp>
    </p:spTree>
    <p:extLst>
      <p:ext uri="{BB962C8B-B14F-4D97-AF65-F5344CB8AC3E}">
        <p14:creationId xmlns:p14="http://schemas.microsoft.com/office/powerpoint/2010/main" val="14725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28058" y="1122233"/>
            <a:ext cx="1581665" cy="130193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14400" dirty="0">
                <a:latin typeface="Broadway" panose="04040905080B02020502" pitchFamily="82" charset="0"/>
              </a:rPr>
              <a:t>Art </a:t>
            </a:r>
          </a:p>
          <a:p>
            <a:pPr marL="0" indent="0">
              <a:buNone/>
            </a:pPr>
            <a:r>
              <a:rPr lang="en-US" sz="14400" dirty="0">
                <a:latin typeface="Broadway" panose="04040905080B02020502" pitchFamily="82" charset="0"/>
              </a:rPr>
              <a:t>Work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5" y="206107"/>
            <a:ext cx="4255482" cy="4871177"/>
          </a:xfrm>
          <a:prstGeom prst="rect">
            <a:avLst/>
          </a:prstGeom>
          <a:effectLst>
            <a:softEdge rad="508000"/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29528"/>
              </p:ext>
            </p:extLst>
          </p:nvPr>
        </p:nvGraphicFramePr>
        <p:xfrm>
          <a:off x="873073" y="3686363"/>
          <a:ext cx="2166689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786">
                <a:tc>
                  <a:txBody>
                    <a:bodyPr/>
                    <a:lstStyle/>
                    <a:p>
                      <a:r>
                        <a:rPr lang="en-US" sz="4800" b="1" dirty="0">
                          <a:latin typeface="Bradley Hand ITC" panose="03070402050302030203" pitchFamily="66" charset="0"/>
                        </a:rPr>
                        <a:t>Puzzle</a:t>
                      </a:r>
                      <a:r>
                        <a:rPr lang="en-US" sz="8000" b="1" baseline="0" dirty="0">
                          <a:latin typeface="Bradley Hand ITC" panose="03070402050302030203" pitchFamily="66" charset="0"/>
                        </a:rPr>
                        <a:t> </a:t>
                      </a:r>
                      <a:endParaRPr lang="en-US" sz="80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12548"/>
              </p:ext>
            </p:extLst>
          </p:nvPr>
        </p:nvGraphicFramePr>
        <p:xfrm>
          <a:off x="1730190" y="4875083"/>
          <a:ext cx="3303795" cy="750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786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Board</a:t>
                      </a:r>
                      <a:r>
                        <a:rPr lang="en-US" sz="3600" b="1" baseline="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Games </a:t>
                      </a:r>
                      <a:endParaRPr lang="en-US" sz="3600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 descr="Art for beginners: how to learn to paint during lockdown">
            <a:extLst>
              <a:ext uri="{FF2B5EF4-FFF2-40B4-BE49-F238E27FC236}">
                <a16:creationId xmlns:a16="http://schemas.microsoft.com/office/drawing/2014/main" id="{8D0FE8A5-25CD-4345-ACC2-44FA0269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23" y="763550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unny Illustrated Puns | Funny puns jokes, Puns jokes, Cheesy jokes">
            <a:extLst>
              <a:ext uri="{FF2B5EF4-FFF2-40B4-BE49-F238E27FC236}">
                <a16:creationId xmlns:a16="http://schemas.microsoft.com/office/drawing/2014/main" id="{84A7C9E0-5A04-5A43-87BE-B3D401A9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90" y="2862312"/>
            <a:ext cx="3740944" cy="323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26CADB-5F5B-4949-A0AE-A02274CEE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17779"/>
              </p:ext>
            </p:extLst>
          </p:nvPr>
        </p:nvGraphicFramePr>
        <p:xfrm>
          <a:off x="9025517" y="3686363"/>
          <a:ext cx="2398731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8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786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Marker Felt Thin" panose="02000400000000000000" pitchFamily="2" charset="77"/>
                          <a:cs typeface="MV Boli" panose="02000500030200090000" pitchFamily="2" charset="0"/>
                        </a:rPr>
                        <a:t>Laugh – joke around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0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Trauma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Trauma </a:t>
            </a:r>
            <a:r>
              <a:rPr lang="en-US" sz="28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is an event(s):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overwhelms the person’s perceived ability to cope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debilitates her/him through a loss of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creates the necessity for psychological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2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McCann and Pearlman define trauma as: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An event that is </a:t>
            </a:r>
            <a:r>
              <a:rPr lang="en-US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sudden or unexpected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Exceeds the individual’s </a:t>
            </a:r>
            <a:r>
              <a:rPr lang="en-US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perceived ability 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to meet its demands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Disrupts the individual’s </a:t>
            </a:r>
            <a:r>
              <a:rPr lang="en-US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frame of reference </a:t>
            </a: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and other central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2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Types of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Interpersonal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Accidental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Direct/Indirect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Acute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Chronic &amp; Complex Trauma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Political/Cultural/Systemic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Vicarious</a:t>
            </a:r>
          </a:p>
        </p:txBody>
      </p:sp>
    </p:spTree>
    <p:extLst>
      <p:ext uri="{BB962C8B-B14F-4D97-AF65-F5344CB8AC3E}">
        <p14:creationId xmlns:p14="http://schemas.microsoft.com/office/powerpoint/2010/main" val="92793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1" y="514349"/>
            <a:ext cx="9386886" cy="58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9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8" y="528638"/>
            <a:ext cx="9043988" cy="58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1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8662" y="693211"/>
            <a:ext cx="2729374" cy="99592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Normalizing Emotions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28662" y="1746251"/>
            <a:ext cx="2972262" cy="2235814"/>
          </a:xfrm>
          <a:ln w="28575">
            <a:solidFill>
              <a:schemeClr val="tx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It’s okay to feel “off”</a:t>
            </a:r>
          </a:p>
          <a:p>
            <a:r>
              <a:rPr lang="en-US" sz="2000" dirty="0">
                <a:solidFill>
                  <a:schemeClr val="tx1"/>
                </a:solidFill>
              </a:rPr>
              <a:t>It’s okay to feel angry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It’s okay to feel sad</a:t>
            </a:r>
          </a:p>
          <a:p>
            <a:r>
              <a:rPr lang="en-US" sz="2000" dirty="0">
                <a:solidFill>
                  <a:schemeClr val="tx1"/>
                </a:solidFill>
              </a:rPr>
              <a:t>It’s okay to feel distant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It’s NOT okay to do nothing about it!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0297" y="547569"/>
            <a:ext cx="415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Strategies that can help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1041" y="1094863"/>
            <a:ext cx="3470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Socializing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Virtual get-togethers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Chats and check-ins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Talk about Non-COVID-19” things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Play your favorite music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3733" y="1094863"/>
            <a:ext cx="3362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ctr"/>
            <a:r>
              <a:rPr lang="en-US" sz="2000" b="1" dirty="0"/>
              <a:t>Nutrition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New recipes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take-out and delivery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Protein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Healthy Carbs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Hydrate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7400" y="3212529"/>
            <a:ext cx="5024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ctr"/>
            <a:r>
              <a:rPr lang="en-US" sz="2000" b="1" dirty="0"/>
              <a:t>Sleep Hygiene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Limit naps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Avoid stimulates at bedtime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Exercise regularly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Avoid foods that disrupt sleep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Keep digital devices away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Establish regular relaxing bedtime routine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Avoid toxic talk at bedtime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67" y="3073600"/>
            <a:ext cx="3364479" cy="31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7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954" y="208719"/>
            <a:ext cx="2317085" cy="2321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28" y="2172066"/>
            <a:ext cx="5119569" cy="4040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47160" y="208434"/>
            <a:ext cx="278938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2"/>
                </a:solidFill>
                <a:latin typeface="Gabriola" panose="04040605051002020D02" pitchFamily="8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Self Care</a:t>
            </a:r>
          </a:p>
        </p:txBody>
      </p:sp>
      <p:pic>
        <p:nvPicPr>
          <p:cNvPr id="1028" name="Picture 4" descr="Types of Self Care : coolguides">
            <a:extLst>
              <a:ext uri="{FF2B5EF4-FFF2-40B4-BE49-F238E27FC236}">
                <a16:creationId xmlns:a16="http://schemas.microsoft.com/office/drawing/2014/main" id="{581CFD6B-B9FB-464B-BFDB-94FA5A5C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1" y="0"/>
            <a:ext cx="4654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EDBD25-E71F-3040-9AD3-36250B23C03A}"/>
              </a:ext>
            </a:extLst>
          </p:cNvPr>
          <p:cNvSpPr txBox="1"/>
          <p:nvPr/>
        </p:nvSpPr>
        <p:spPr>
          <a:xfrm>
            <a:off x="1322684" y="5348416"/>
            <a:ext cx="85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46B51-0A59-2B4B-B954-908B17BBD87C}"/>
              </a:ext>
            </a:extLst>
          </p:cNvPr>
          <p:cNvSpPr txBox="1"/>
          <p:nvPr/>
        </p:nvSpPr>
        <p:spPr>
          <a:xfrm>
            <a:off x="3489605" y="2293482"/>
            <a:ext cx="1156447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00FF00"/>
                </a:highlight>
              </a:rPr>
              <a:t>SPIRITUAL</a:t>
            </a:r>
          </a:p>
        </p:txBody>
      </p:sp>
    </p:spTree>
    <p:extLst>
      <p:ext uri="{BB962C8B-B14F-4D97-AF65-F5344CB8AC3E}">
        <p14:creationId xmlns:p14="http://schemas.microsoft.com/office/powerpoint/2010/main" val="161505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7824" y="571586"/>
            <a:ext cx="2730500" cy="1227138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abriola" panose="04040605051002020D02" pitchFamily="8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Social Activity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301" y="1702544"/>
            <a:ext cx="35575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MV Boli" panose="02000500030200090000" pitchFamily="2" charset="0"/>
                <a:ea typeface="Malgun Gothic Semilight" panose="020B0502040204020203" pitchFamily="34" charset="-128"/>
                <a:cs typeface="MV Boli" panose="02000500030200090000" pitchFamily="2" charset="0"/>
              </a:rPr>
              <a:t>Board games with family</a:t>
            </a:r>
          </a:p>
          <a:p>
            <a:pPr marL="285750" indent="-28575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MV Boli" panose="02000500030200090000" pitchFamily="2" charset="0"/>
                <a:ea typeface="Malgun Gothic Semilight" panose="020B0502040204020203" pitchFamily="34" charset="-128"/>
                <a:cs typeface="MV Boli" panose="02000500030200090000" pitchFamily="2" charset="0"/>
              </a:rPr>
              <a:t>Zoom calls/parties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MV Boli" panose="02000500030200090000" pitchFamily="2" charset="0"/>
                <a:ea typeface="Malgun Gothic Semilight" panose="020B0502040204020203" pitchFamily="34" charset="-128"/>
                <a:cs typeface="MV Boli" panose="02000500030200090000" pitchFamily="2" charset="0"/>
              </a:rPr>
              <a:t>Movie Watch Party (Netflix, Hulu, etc.)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MV Boli" panose="02000500030200090000" pitchFamily="2" charset="0"/>
                <a:ea typeface="Malgun Gothic Semilight" panose="020B0502040204020203" pitchFamily="34" charset="-128"/>
                <a:cs typeface="MV Boli" panose="02000500030200090000" pitchFamily="2" charset="0"/>
              </a:rPr>
              <a:t>Book Clubs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MV Boli" panose="02000500030200090000" pitchFamily="2" charset="0"/>
                <a:ea typeface="Malgun Gothic Semilight" panose="020B0502040204020203" pitchFamily="34" charset="-128"/>
                <a:cs typeface="MV Boli" panose="02000500030200090000" pitchFamily="2" charset="0"/>
              </a:rPr>
              <a:t>Dinner with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6" descr="Katie Nolan asks ESPN friends to invite famous people to Zoom cal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81" y="571586"/>
            <a:ext cx="5045138" cy="3234620"/>
          </a:xfrm>
          <a:prstGeom prst="rect">
            <a:avLst/>
          </a:prstGeom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mericans adapt to social distancing to fight coronavirus | ShareAmerica">
            <a:extLst>
              <a:ext uri="{FF2B5EF4-FFF2-40B4-BE49-F238E27FC236}">
                <a16:creationId xmlns:a16="http://schemas.microsoft.com/office/drawing/2014/main" id="{D25E12A0-58EE-F14E-9195-EF43CA0C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54" y="3886524"/>
            <a:ext cx="3764520" cy="250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524312_Recreation Organic design_SL-V1.pptx" id="{F71A86FF-49A3-4B67-A125-11EA00B3A17C}" vid="{EA83300D-506E-4894-9D32-3B71A0743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9FC027-78BA-4464-9AFA-DE1AD048A20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46E212-9500-4C34-86DE-BC71867BE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3ECB95-7346-4B93-9055-00403BD110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</Words>
  <Application>Microsoft Office PowerPoint</Application>
  <PresentationFormat>Widescreen</PresentationFormat>
  <Paragraphs>92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Malgun Gothic Semilight</vt:lpstr>
      <vt:lpstr>Arial</vt:lpstr>
      <vt:lpstr>Bradley Hand ITC</vt:lpstr>
      <vt:lpstr>Broadway</vt:lpstr>
      <vt:lpstr>Calibri</vt:lpstr>
      <vt:lpstr>Gabriola</vt:lpstr>
      <vt:lpstr>Garamond</vt:lpstr>
      <vt:lpstr>Javanese Text</vt:lpstr>
      <vt:lpstr>Lucida Calligraphy</vt:lpstr>
      <vt:lpstr>Lucida Sans</vt:lpstr>
      <vt:lpstr>Marker Felt Thin</vt:lpstr>
      <vt:lpstr>MV Boli</vt:lpstr>
      <vt:lpstr>Papyrus</vt:lpstr>
      <vt:lpstr>Organic</vt:lpstr>
      <vt:lpstr>Combatting the Mental Health Pandemic with Trauma-Informed Approaches and Self-Care</vt:lpstr>
      <vt:lpstr>Trauma </vt:lpstr>
      <vt:lpstr>Trauma</vt:lpstr>
      <vt:lpstr>Types of Trauma</vt:lpstr>
      <vt:lpstr>PowerPoint Presentation</vt:lpstr>
      <vt:lpstr>PowerPoint Presentation</vt:lpstr>
      <vt:lpstr>Normalizing Emotions</vt:lpstr>
      <vt:lpstr>PowerPoint Presentation</vt:lpstr>
      <vt:lpstr>Social Activity</vt:lpstr>
      <vt:lpstr>PowerPoint Presentation</vt:lpstr>
      <vt:lpstr>PowerPoint Presentation</vt:lpstr>
      <vt:lpstr>PowerPoint Presentation</vt:lpstr>
      <vt:lpstr>Music/Artistic/Media 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2020-08-19T16:56:07Z</dcterms:created>
  <dcterms:modified xsi:type="dcterms:W3CDTF">2020-09-04T19:50:40Z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