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35"/>
  </p:notesMasterIdLst>
  <p:handoutMasterIdLst>
    <p:handoutMasterId r:id="rId36"/>
  </p:handoutMasterIdLst>
  <p:sldIdLst>
    <p:sldId id="291" r:id="rId2"/>
    <p:sldId id="319" r:id="rId3"/>
    <p:sldId id="262" r:id="rId4"/>
    <p:sldId id="292" r:id="rId5"/>
    <p:sldId id="272" r:id="rId6"/>
    <p:sldId id="316" r:id="rId7"/>
    <p:sldId id="257" r:id="rId8"/>
    <p:sldId id="282" r:id="rId9"/>
    <p:sldId id="270" r:id="rId10"/>
    <p:sldId id="294" r:id="rId11"/>
    <p:sldId id="281" r:id="rId12"/>
    <p:sldId id="296" r:id="rId13"/>
    <p:sldId id="297" r:id="rId14"/>
    <p:sldId id="303" r:id="rId15"/>
    <p:sldId id="298" r:id="rId16"/>
    <p:sldId id="300" r:id="rId17"/>
    <p:sldId id="305" r:id="rId18"/>
    <p:sldId id="310" r:id="rId19"/>
    <p:sldId id="295" r:id="rId20"/>
    <p:sldId id="283" r:id="rId21"/>
    <p:sldId id="271" r:id="rId22"/>
    <p:sldId id="308" r:id="rId23"/>
    <p:sldId id="309" r:id="rId24"/>
    <p:sldId id="311" r:id="rId25"/>
    <p:sldId id="285" r:id="rId26"/>
    <p:sldId id="289" r:id="rId27"/>
    <p:sldId id="288" r:id="rId28"/>
    <p:sldId id="286" r:id="rId29"/>
    <p:sldId id="275" r:id="rId30"/>
    <p:sldId id="312" r:id="rId31"/>
    <p:sldId id="315" r:id="rId32"/>
    <p:sldId id="290" r:id="rId33"/>
    <p:sldId id="27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706" autoAdjust="0"/>
  </p:normalViewPr>
  <p:slideViewPr>
    <p:cSldViewPr snapToGrid="0">
      <p:cViewPr varScale="1">
        <p:scale>
          <a:sx n="63" d="100"/>
          <a:sy n="63" d="100"/>
        </p:scale>
        <p:origin x="456" y="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0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/>
              <a:t>Ethnicity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704283605183493"/>
          <c:y val="0.2296545895978272"/>
          <c:w val="0.60087869127364724"/>
          <c:h val="0.6822480643390568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Ethnicity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625-424C-A6C9-8FD3B04600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625-424C-A6C9-8FD3B04600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625-424C-A6C9-8FD3B04600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625-424C-A6C9-8FD3B04600BC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109627778638042"/>
                      <c:h val="0.176984363176688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625-424C-A6C9-8FD3B04600BC}"/>
                </c:ext>
              </c:extLst>
            </c:dLbl>
            <c:dLbl>
              <c:idx val="2"/>
              <c:layout>
                <c:manualLayout>
                  <c:x val="-3.2525879843765461E-2"/>
                  <c:y val="3.94730218586914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25-424C-A6C9-8FD3B04600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Hispanic</c:v>
                </c:pt>
                <c:pt idx="2">
                  <c:v>Black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</c:v>
                </c:pt>
                <c:pt idx="1">
                  <c:v>37</c:v>
                </c:pt>
                <c:pt idx="2">
                  <c:v>15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D9-4B99-9A0C-130AB162D17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Age of Clients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328590285040462E-2"/>
          <c:y val="3.5018192039844328E-3"/>
          <c:w val="0.94267140971495955"/>
          <c:h val="0.79178470895846964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 smtClean="0"/>
              <a:t>Age</a:t>
            </a:r>
            <a:endParaRPr lang="en-US" sz="2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E209-48F0-9FA4-12EBE79805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09-48F0-9FA4-12EBE79805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209-48F0-9FA4-12EBE79805D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09-48F0-9FA4-12EBE79805D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209-48F0-9FA4-12EBE79805D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0803-4BF2-8E63-30D74AB5BD5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803-4BF2-8E63-30D74AB5BD5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09-48F0-9FA4-12EBE79805DE}"/>
                </c:ext>
              </c:extLst>
            </c:dLbl>
            <c:dLbl>
              <c:idx val="1"/>
              <c:layout>
                <c:manualLayout>
                  <c:x val="4.7629802191656467E-2"/>
                  <c:y val="3.39342732448849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49641AC-7198-4D7B-A77A-36E49DF11B3F}" type="CATEGORYNAME">
                      <a:rPr lang="en-US" sz="1800" baseline="0" dirty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A34EA3A3-CB15-487C-A5CF-1016A0B3C179}" type="PERCENTAGE">
                      <a:rPr lang="en-US" sz="1800" baseline="0" dirty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95999866810986"/>
                      <c:h val="0.154108486720802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209-48F0-9FA4-12EBE79805DE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3C4D3C0-E6BD-4BB8-A1FC-644CFEF344B6}" type="CATEGORYNAME">
                      <a:rPr lang="en-US" sz="1800" baseline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1D156F5C-3E09-419B-815E-B3B18BA74B96}" type="PERCENTAGE">
                      <a:rPr lang="en-US" sz="1800" baseline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209-48F0-9FA4-12EBE79805DE}"/>
                </c:ext>
              </c:extLst>
            </c:dLbl>
            <c:dLbl>
              <c:idx val="3"/>
              <c:layout>
                <c:manualLayout>
                  <c:x val="1.024503873915357E-2"/>
                  <c:y val="-7.03124956746742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7C8C2C-4592-4C1D-BBE5-B46D2C7BCD54}" type="CATEGORYNAME">
                      <a:rPr lang="en-US" sz="1800" baseline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1800" baseline="0" dirty="0" smtClean="0">
                        <a:solidFill>
                          <a:schemeClr val="tx1"/>
                        </a:solidFill>
                      </a:rPr>
                      <a:t>23%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27467610350362"/>
                      <c:h val="0.149085928328867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209-48F0-9FA4-12EBE79805DE}"/>
                </c:ext>
              </c:extLst>
            </c:dLbl>
            <c:dLbl>
              <c:idx val="4"/>
              <c:layout>
                <c:manualLayout>
                  <c:x val="4.4280987669731006E-3"/>
                  <c:y val="-8.17114770023900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017F823-042D-48AB-B1B9-C1314AABC74B}" type="CATEGORYNAME">
                      <a:rPr lang="en-US" sz="1800" baseline="0" smtClean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B03EA40B-6177-40A8-8D9A-B9260ACAA74C}" type="PERCENTAGE">
                      <a:rPr lang="en-US" sz="1800" baseline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78832878733266"/>
                      <c:h val="0.202992175012784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209-48F0-9FA4-12EBE79805D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0803-4BF2-8E63-30D74AB5BD55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0803-4BF2-8E63-30D74AB5BD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6"/>
                <c:pt idx="0">
                  <c:v>Age of Clients</c:v>
                </c:pt>
                <c:pt idx="1">
                  <c:v>0 - 5</c:v>
                </c:pt>
                <c:pt idx="2">
                  <c:v>6-15</c:v>
                </c:pt>
                <c:pt idx="3">
                  <c:v>16-24</c:v>
                </c:pt>
                <c:pt idx="4">
                  <c:v>25-59</c:v>
                </c:pt>
                <c:pt idx="5">
                  <c:v>60+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 formatCode="General">
                  <c:v>0</c:v>
                </c:pt>
                <c:pt idx="1">
                  <c:v>0.03</c:v>
                </c:pt>
                <c:pt idx="2">
                  <c:v>0.19</c:v>
                </c:pt>
                <c:pt idx="3">
                  <c:v>0.2</c:v>
                </c:pt>
                <c:pt idx="4">
                  <c:v>0.43</c:v>
                </c:pt>
                <c:pt idx="5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09-48F0-9FA4-12EBE79805D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Diagnosis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78C-4811-9250-64BD22FB12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78C-4811-9250-64BD22FB12E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78C-4811-9250-64BD22FB12E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78C-4811-9250-64BD22FB12E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A78C-4811-9250-64BD22FB12E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A78C-4811-9250-64BD22FB12E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Depression</a:t>
                    </a:r>
                  </a:p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053F959-43C5-4344-A386-9487477B3517}" type="VALUE">
                      <a:rPr lang="en-US" smtClean="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78C-4811-9250-64BD22FB12E1}"/>
                </c:ext>
              </c:extLst>
            </c:dLbl>
            <c:dLbl>
              <c:idx val="1"/>
              <c:layout>
                <c:manualLayout>
                  <c:x val="9.6548014573916832E-2"/>
                  <c:y val="-0.1355394019619192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8C-4811-9250-64BD22FB12E1}"/>
                </c:ext>
              </c:extLst>
            </c:dLbl>
            <c:dLbl>
              <c:idx val="2"/>
              <c:layout>
                <c:manualLayout>
                  <c:x val="0.14018122676226394"/>
                  <c:y val="-9.49104016616083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8C-4811-9250-64BD22FB12E1}"/>
                </c:ext>
              </c:extLst>
            </c:dLbl>
            <c:dLbl>
              <c:idx val="3"/>
              <c:layout>
                <c:manualLayout>
                  <c:x val="0.14878979278044863"/>
                  <c:y val="0.1634335012725463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8C-4811-9250-64BD22FB12E1}"/>
                </c:ext>
              </c:extLst>
            </c:dLbl>
            <c:dLbl>
              <c:idx val="4"/>
              <c:layout>
                <c:manualLayout>
                  <c:x val="8.0075802474583513E-2"/>
                  <c:y val="0.1406853715046917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A78C-4811-9250-64BD22FB12E1}"/>
                </c:ext>
              </c:extLst>
            </c:dLbl>
            <c:dLbl>
              <c:idx val="5"/>
              <c:layout>
                <c:manualLayout>
                  <c:x val="4.3579765870893523E-2"/>
                  <c:y val="6.4968232477531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A78C-4811-9250-64BD22FB12E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Depression</c:v>
                </c:pt>
                <c:pt idx="1">
                  <c:v>Anxiety Disorder</c:v>
                </c:pt>
                <c:pt idx="2">
                  <c:v>Schizophrenia</c:v>
                </c:pt>
                <c:pt idx="3">
                  <c:v>Bipolar Disorder</c:v>
                </c:pt>
                <c:pt idx="4">
                  <c:v>Psychosis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0.45</c:v>
                </c:pt>
                <c:pt idx="1">
                  <c:v>0.2</c:v>
                </c:pt>
                <c:pt idx="2">
                  <c:v>0.15</c:v>
                </c:pt>
                <c:pt idx="3">
                  <c:v>0.06</c:v>
                </c:pt>
                <c:pt idx="4">
                  <c:v>0.05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0-4696-990D-C385B6E05E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78C-4811-9250-64BD22FB12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78C-4811-9250-64BD22FB12E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78C-4811-9250-64BD22FB12E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78C-4811-9250-64BD22FB12E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A78C-4811-9250-64BD22FB12E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A78C-4811-9250-64BD22FB12E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Depression</c:v>
                </c:pt>
                <c:pt idx="1">
                  <c:v>Anxiety Disorder</c:v>
                </c:pt>
                <c:pt idx="2">
                  <c:v>Schizophrenia</c:v>
                </c:pt>
                <c:pt idx="3">
                  <c:v>Bipolar Disorder</c:v>
                </c:pt>
                <c:pt idx="4">
                  <c:v>Psychosis</c:v>
                </c:pt>
                <c:pt idx="5">
                  <c:v>Other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9990-4696-990D-C385B6E05EF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78C-4811-9250-64BD22FB12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A78C-4811-9250-64BD22FB12E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A78C-4811-9250-64BD22FB12E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A78C-4811-9250-64BD22FB12E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4-A78C-4811-9250-64BD22FB12E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A78C-4811-9250-64BD22FB12E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Depression</c:v>
                </c:pt>
                <c:pt idx="1">
                  <c:v>Anxiety Disorder</c:v>
                </c:pt>
                <c:pt idx="2">
                  <c:v>Schizophrenia</c:v>
                </c:pt>
                <c:pt idx="3">
                  <c:v>Bipolar Disorder</c:v>
                </c:pt>
                <c:pt idx="4">
                  <c:v>Psychosis</c:v>
                </c:pt>
                <c:pt idx="5">
                  <c:v>Other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9990-4696-990D-C385B6E05EF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A78C-4811-9250-64BD22FB12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A78C-4811-9250-64BD22FB12E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A78C-4811-9250-64BD22FB12E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A78C-4811-9250-64BD22FB12E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6-A78C-4811-9250-64BD22FB12E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A78C-4811-9250-64BD22FB12E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Depression</c:v>
                </c:pt>
                <c:pt idx="1">
                  <c:v>Anxiety Disorder</c:v>
                </c:pt>
                <c:pt idx="2">
                  <c:v>Schizophrenia</c:v>
                </c:pt>
                <c:pt idx="3">
                  <c:v>Bipolar Disorder</c:v>
                </c:pt>
                <c:pt idx="4">
                  <c:v>Psychosis</c:v>
                </c:pt>
                <c:pt idx="5">
                  <c:v>Other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277F-4132-B884-2D27FDAEAA7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A78C-4811-9250-64BD22FB12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A78C-4811-9250-64BD22FB12E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A78C-4811-9250-64BD22FB12E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A78C-4811-9250-64BD22FB12E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8-A78C-4811-9250-64BD22FB12E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A78C-4811-9250-64BD22FB12E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Depression</c:v>
                </c:pt>
                <c:pt idx="1">
                  <c:v>Anxiety Disorder</c:v>
                </c:pt>
                <c:pt idx="2">
                  <c:v>Schizophrenia</c:v>
                </c:pt>
                <c:pt idx="3">
                  <c:v>Bipolar Disorder</c:v>
                </c:pt>
                <c:pt idx="4">
                  <c:v>Psychosis</c:v>
                </c:pt>
                <c:pt idx="5">
                  <c:v>Other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277F-4132-B884-2D27FDAEAA7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A78C-4811-9250-64BD22FB12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A78C-4811-9250-64BD22FB12E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A78C-4811-9250-64BD22FB12E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A78C-4811-9250-64BD22FB12E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A-A78C-4811-9250-64BD22FB12E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A78C-4811-9250-64BD22FB12E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Depression</c:v>
                </c:pt>
                <c:pt idx="1">
                  <c:v>Anxiety Disorder</c:v>
                </c:pt>
                <c:pt idx="2">
                  <c:v>Schizophrenia</c:v>
                </c:pt>
                <c:pt idx="3">
                  <c:v>Bipolar Disorder</c:v>
                </c:pt>
                <c:pt idx="4">
                  <c:v>Psychosis</c:v>
                </c:pt>
                <c:pt idx="5">
                  <c:v>Other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277F-4132-B884-2D27FDAEAA75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simple1" qsCatId="simple" csTypeId="urn:microsoft.com/office/officeart/2005/8/colors/accent1_1" csCatId="accent1" phldr="1"/>
      <dgm:spPr/>
    </dgm:pt>
    <dgm:pt modelId="{D0115B0F-FDFB-494B-AC0A-E04A5EC234DA}">
      <dgm:prSet phldrT="[Text]"/>
      <dgm:spPr/>
      <dgm:t>
        <a:bodyPr/>
        <a:lstStyle/>
        <a:p>
          <a:r>
            <a:rPr lang="en-US" b="1" dirty="0" smtClean="0">
              <a:solidFill>
                <a:srgbClr val="00B050"/>
              </a:solidFill>
            </a:rPr>
            <a:t>Employment Services</a:t>
          </a:r>
          <a:endParaRPr lang="en-US" b="1" dirty="0">
            <a:solidFill>
              <a:srgbClr val="00B050"/>
            </a:solidFill>
          </a:endParaRPr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F3ECE90F-7A47-4472-9560-98DC857F992F}" type="parTrans" cxnId="{CD5AA65A-6000-4F48-85D3-EB084B6F41D0}">
      <dgm:prSet/>
      <dgm:spPr/>
      <dgm:t>
        <a:bodyPr/>
        <a:lstStyle/>
        <a:p>
          <a:endParaRPr lang="en-US"/>
        </a:p>
      </dgm:t>
    </dgm:pt>
    <dgm:pt modelId="{39A3B9F5-08CD-49EE-B590-A9FA60312E8F}" type="sibTrans" cxnId="{CD5AA65A-6000-4F48-85D3-EB084B6F41D0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in clockwise direction for step 3"/>
        </a:ext>
      </dgm:extLst>
    </dgm:pt>
    <dgm:pt modelId="{B294A45F-A097-47D5-8F55-FC668EB3C982}">
      <dgm:prSet phldrT="[Text]"/>
      <dgm:spPr/>
      <dgm:t>
        <a:bodyPr/>
        <a:lstStyle/>
        <a:p>
          <a:r>
            <a:rPr lang="en-US" b="1" dirty="0" smtClean="0">
              <a:solidFill>
                <a:srgbClr val="FFC000"/>
              </a:solidFill>
            </a:rPr>
            <a:t>Socialization</a:t>
          </a:r>
          <a:endParaRPr lang="en-US" b="1" dirty="0">
            <a:solidFill>
              <a:srgbClr val="FFC000"/>
            </a:solidFill>
          </a:endParaRP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ACBA6356-2F80-466D-9121-489D204B80B8}" type="parTrans" cxnId="{38A955D8-3C8B-463D-BA25-2C9E34FDDEBB}">
      <dgm:prSet/>
      <dgm:spPr/>
      <dgm:t>
        <a:bodyPr/>
        <a:lstStyle/>
        <a:p>
          <a:endParaRPr lang="en-US"/>
        </a:p>
      </dgm:t>
    </dgm:pt>
    <dgm:pt modelId="{881A9571-C437-40E4-90E1-61734033862D}" type="sibTrans" cxnId="{38A955D8-3C8B-463D-BA25-2C9E34FDDEBB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in counterclockwise direction for step 2"/>
        </a:ext>
      </dgm:extLst>
    </dgm:pt>
    <dgm:pt modelId="{A72F579A-815F-4730-AEB0-052A4E2EADB2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Housing</a:t>
          </a:r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8EA6516C-EB3A-4FC0-BB44-265A3652D4BC}" type="parTrans" cxnId="{D2ECF758-131A-41EE-A789-9D6FDC186481}">
      <dgm:prSet/>
      <dgm:spPr/>
      <dgm:t>
        <a:bodyPr/>
        <a:lstStyle/>
        <a:p>
          <a:endParaRPr lang="en-US"/>
        </a:p>
      </dgm:t>
    </dgm:pt>
    <dgm:pt modelId="{6B184F14-5261-4D1F-8701-947EAF068BB3}" type="sibTrans" cxnId="{D2ECF758-131A-41EE-A789-9D6FDC186481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in clockwise direction for step 1"/>
        </a:ext>
      </dgm:extLst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19C9BB9-1ADD-4304-93EC-C9FE618B8492}" type="pres">
      <dgm:prSet presAssocID="{D0115B0F-FDFB-494B-AC0A-E04A5EC234D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B49C7-064E-438E-A5AF-D06F604607BC}" type="pres">
      <dgm:prSet presAssocID="{D0115B0F-FDFB-494B-AC0A-E04A5EC234DA}" presName="gear1srcNode" presStyleLbl="node1" presStyleIdx="0" presStyleCnt="3"/>
      <dgm:spPr/>
      <dgm:t>
        <a:bodyPr/>
        <a:lstStyle/>
        <a:p>
          <a:endParaRPr lang="en-US"/>
        </a:p>
      </dgm:t>
    </dgm:pt>
    <dgm:pt modelId="{A8AE7A62-856E-43C0-A01E-AB2F291FD15A}" type="pres">
      <dgm:prSet presAssocID="{D0115B0F-FDFB-494B-AC0A-E04A5EC234DA}" presName="gear1dstNode" presStyleLbl="node1" presStyleIdx="0" presStyleCnt="3"/>
      <dgm:spPr/>
      <dgm:t>
        <a:bodyPr/>
        <a:lstStyle/>
        <a:p>
          <a:endParaRPr lang="en-US"/>
        </a:p>
      </dgm:t>
    </dgm:pt>
    <dgm:pt modelId="{1CA3202A-9CD1-47F7-9D42-23E46A72BBFC}" type="pres">
      <dgm:prSet presAssocID="{B294A45F-A097-47D5-8F55-FC668EB3C982}" presName="gear2" presStyleLbl="node1" presStyleIdx="1" presStyleCnt="3" custScaleX="159534" custScaleY="134887" custLinFactNeighborX="-45445" custLinFactNeighborY="359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EE68D-5808-445A-B73B-CEFF75A2773F}" type="pres">
      <dgm:prSet presAssocID="{B294A45F-A097-47D5-8F55-FC668EB3C982}" presName="gear2srcNode" presStyleLbl="node1" presStyleIdx="1" presStyleCnt="3"/>
      <dgm:spPr/>
      <dgm:t>
        <a:bodyPr/>
        <a:lstStyle/>
        <a:p>
          <a:endParaRPr lang="en-US"/>
        </a:p>
      </dgm:t>
    </dgm:pt>
    <dgm:pt modelId="{706E9A05-70AC-494E-B29F-F414922DE00D}" type="pres">
      <dgm:prSet presAssocID="{B294A45F-A097-47D5-8F55-FC668EB3C982}" presName="gear2dstNode" presStyleLbl="node1" presStyleIdx="1" presStyleCnt="3"/>
      <dgm:spPr/>
      <dgm:t>
        <a:bodyPr/>
        <a:lstStyle/>
        <a:p>
          <a:endParaRPr lang="en-US"/>
        </a:p>
      </dgm:t>
    </dgm:pt>
    <dgm:pt modelId="{11E70583-C9D9-4A1B-9215-04DC48DCBD8D}" type="pres">
      <dgm:prSet presAssocID="{A72F579A-815F-4730-AEB0-052A4E2EADB2}" presName="gear3" presStyleLbl="node1" presStyleIdx="2" presStyleCnt="3" custScaleX="123485" custScaleY="124484"/>
      <dgm:spPr/>
      <dgm:t>
        <a:bodyPr/>
        <a:lstStyle/>
        <a:p>
          <a:endParaRPr lang="en-US"/>
        </a:p>
      </dgm:t>
    </dgm:pt>
    <dgm:pt modelId="{1DC90457-DB2A-4C95-A36F-0563F25B6D53}" type="pres">
      <dgm:prSet presAssocID="{A72F579A-815F-4730-AEB0-052A4E2EADB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E43DE-00F8-4019-BA85-9AFF0B3069A7}" type="pres">
      <dgm:prSet presAssocID="{A72F579A-815F-4730-AEB0-052A4E2EADB2}" presName="gear3srcNode" presStyleLbl="node1" presStyleIdx="2" presStyleCnt="3"/>
      <dgm:spPr/>
      <dgm:t>
        <a:bodyPr/>
        <a:lstStyle/>
        <a:p>
          <a:endParaRPr lang="en-US"/>
        </a:p>
      </dgm:t>
    </dgm:pt>
    <dgm:pt modelId="{F86AD8D8-4A96-48C0-A843-3A718641AD56}" type="pres">
      <dgm:prSet presAssocID="{A72F579A-815F-4730-AEB0-052A4E2EADB2}" presName="gear3dstNode" presStyleLbl="node1" presStyleIdx="2" presStyleCnt="3"/>
      <dgm:spPr/>
      <dgm:t>
        <a:bodyPr/>
        <a:lstStyle/>
        <a:p>
          <a:endParaRPr lang="en-US"/>
        </a:p>
      </dgm:t>
    </dgm:pt>
    <dgm:pt modelId="{1E72715E-7366-4E78-A512-24F37F5D23DC}" type="pres">
      <dgm:prSet presAssocID="{39A3B9F5-08CD-49EE-B590-A9FA60312E8F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BE287C59-37F8-4A31-B5A2-F56A3CB15957}" type="pres">
      <dgm:prSet presAssocID="{881A9571-C437-40E4-90E1-61734033862D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2A80456C-D6A1-43C9-80B2-09334D6E033A}" type="pres">
      <dgm:prSet presAssocID="{6B184F14-5261-4D1F-8701-947EAF068BB3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B9B0E059-D79B-4376-8D5C-22FF356A77D3}" type="presOf" srcId="{881A9571-C437-40E4-90E1-61734033862D}" destId="{BE287C59-37F8-4A31-B5A2-F56A3CB15957}" srcOrd="0" destOrd="0" presId="urn:microsoft.com/office/officeart/2005/8/layout/gear1"/>
    <dgm:cxn modelId="{723C8F22-4AB3-42CC-89EC-756A6438D4F8}" type="presOf" srcId="{B294A45F-A097-47D5-8F55-FC668EB3C982}" destId="{706E9A05-70AC-494E-B29F-F414922DE00D}" srcOrd="2" destOrd="0" presId="urn:microsoft.com/office/officeart/2005/8/layout/gear1"/>
    <dgm:cxn modelId="{5C012A6F-492C-4216-8D98-1C9CED36B44C}" type="presOf" srcId="{A72F579A-815F-4730-AEB0-052A4E2EADB2}" destId="{E9EE43DE-00F8-4019-BA85-9AFF0B3069A7}" srcOrd="2" destOrd="0" presId="urn:microsoft.com/office/officeart/2005/8/layout/gear1"/>
    <dgm:cxn modelId="{5642BDE9-C21A-403B-9DBE-C06C15AD6197}" type="presOf" srcId="{A72F579A-815F-4730-AEB0-052A4E2EADB2}" destId="{F86AD8D8-4A96-48C0-A843-3A718641AD56}" srcOrd="3" destOrd="0" presId="urn:microsoft.com/office/officeart/2005/8/layout/gear1"/>
    <dgm:cxn modelId="{CD5AA65A-6000-4F48-85D3-EB084B6F41D0}" srcId="{F1469E50-24C6-4156-8DAA-6DD0C1079C89}" destId="{D0115B0F-FDFB-494B-AC0A-E04A5EC234DA}" srcOrd="0" destOrd="0" parTransId="{F3ECE90F-7A47-4472-9560-98DC857F992F}" sibTransId="{39A3B9F5-08CD-49EE-B590-A9FA60312E8F}"/>
    <dgm:cxn modelId="{A67BBC1F-E27A-45A3-97D8-DB5273212B10}" type="presOf" srcId="{B294A45F-A097-47D5-8F55-FC668EB3C982}" destId="{1CA3202A-9CD1-47F7-9D42-23E46A72BBFC}" srcOrd="0" destOrd="0" presId="urn:microsoft.com/office/officeart/2005/8/layout/gear1"/>
    <dgm:cxn modelId="{F00F5FF9-8EEF-4575-883E-9FECBCDECA1B}" type="presOf" srcId="{39A3B9F5-08CD-49EE-B590-A9FA60312E8F}" destId="{1E72715E-7366-4E78-A512-24F37F5D23DC}" srcOrd="0" destOrd="0" presId="urn:microsoft.com/office/officeart/2005/8/layout/gear1"/>
    <dgm:cxn modelId="{C2825D01-7009-4C7A-9735-E3DA9B56907F}" type="presOf" srcId="{F1469E50-24C6-4156-8DAA-6DD0C1079C89}" destId="{DF72D2A9-E721-47DF-A758-78A445E0F3CE}" srcOrd="0" destOrd="0" presId="urn:microsoft.com/office/officeart/2005/8/layout/gear1"/>
    <dgm:cxn modelId="{64245054-BF6B-45A8-B6B4-5E3294B19593}" type="presOf" srcId="{A72F579A-815F-4730-AEB0-052A4E2EADB2}" destId="{11E70583-C9D9-4A1B-9215-04DC48DCBD8D}" srcOrd="0" destOrd="0" presId="urn:microsoft.com/office/officeart/2005/8/layout/gear1"/>
    <dgm:cxn modelId="{05A23107-95A6-48BA-9C15-320B2C8DBD9C}" type="presOf" srcId="{D0115B0F-FDFB-494B-AC0A-E04A5EC234DA}" destId="{A8AE7A62-856E-43C0-A01E-AB2F291FD15A}" srcOrd="2" destOrd="0" presId="urn:microsoft.com/office/officeart/2005/8/layout/gear1"/>
    <dgm:cxn modelId="{38A955D8-3C8B-463D-BA25-2C9E34FDDEBB}" srcId="{F1469E50-24C6-4156-8DAA-6DD0C1079C89}" destId="{B294A45F-A097-47D5-8F55-FC668EB3C982}" srcOrd="1" destOrd="0" parTransId="{ACBA6356-2F80-466D-9121-489D204B80B8}" sibTransId="{881A9571-C437-40E4-90E1-61734033862D}"/>
    <dgm:cxn modelId="{E0F29509-14D9-447A-A12F-C58EB915A87F}" type="presOf" srcId="{D0115B0F-FDFB-494B-AC0A-E04A5EC234DA}" destId="{519C9BB9-1ADD-4304-93EC-C9FE618B8492}" srcOrd="0" destOrd="0" presId="urn:microsoft.com/office/officeart/2005/8/layout/gear1"/>
    <dgm:cxn modelId="{78D93DA3-71DA-4B27-AF7D-4F6F06818383}" type="presOf" srcId="{6B184F14-5261-4D1F-8701-947EAF068BB3}" destId="{2A80456C-D6A1-43C9-80B2-09334D6E033A}" srcOrd="0" destOrd="0" presId="urn:microsoft.com/office/officeart/2005/8/layout/gear1"/>
    <dgm:cxn modelId="{F848FB20-E105-42B8-A2CB-C9B380751AC8}" type="presOf" srcId="{B294A45F-A097-47D5-8F55-FC668EB3C982}" destId="{142EE68D-5808-445A-B73B-CEFF75A2773F}" srcOrd="1" destOrd="0" presId="urn:microsoft.com/office/officeart/2005/8/layout/gear1"/>
    <dgm:cxn modelId="{EBF6C241-6C40-4A2E-84BC-B52B0944EC7E}" type="presOf" srcId="{A72F579A-815F-4730-AEB0-052A4E2EADB2}" destId="{1DC90457-DB2A-4C95-A36F-0563F25B6D53}" srcOrd="1" destOrd="0" presId="urn:microsoft.com/office/officeart/2005/8/layout/gear1"/>
    <dgm:cxn modelId="{D2ECF758-131A-41EE-A789-9D6FDC186481}" srcId="{F1469E50-24C6-4156-8DAA-6DD0C1079C89}" destId="{A72F579A-815F-4730-AEB0-052A4E2EADB2}" srcOrd="2" destOrd="0" parTransId="{8EA6516C-EB3A-4FC0-BB44-265A3652D4BC}" sibTransId="{6B184F14-5261-4D1F-8701-947EAF068BB3}"/>
    <dgm:cxn modelId="{D3CAA15F-809B-449B-B4C7-F52EC4A84ECE}" type="presOf" srcId="{D0115B0F-FDFB-494B-AC0A-E04A5EC234DA}" destId="{491B49C7-064E-438E-A5AF-D06F604607BC}" srcOrd="1" destOrd="0" presId="urn:microsoft.com/office/officeart/2005/8/layout/gear1"/>
    <dgm:cxn modelId="{AD820DF2-DF49-4404-8EB2-21B39A3FB116}" type="presParOf" srcId="{DF72D2A9-E721-47DF-A758-78A445E0F3CE}" destId="{519C9BB9-1ADD-4304-93EC-C9FE618B8492}" srcOrd="0" destOrd="0" presId="urn:microsoft.com/office/officeart/2005/8/layout/gear1"/>
    <dgm:cxn modelId="{5FCC70D7-F25D-4F83-B73B-CC9743E22AA2}" type="presParOf" srcId="{DF72D2A9-E721-47DF-A758-78A445E0F3CE}" destId="{491B49C7-064E-438E-A5AF-D06F604607BC}" srcOrd="1" destOrd="0" presId="urn:microsoft.com/office/officeart/2005/8/layout/gear1"/>
    <dgm:cxn modelId="{99063BC2-9488-46FC-8DF6-8441C24C3965}" type="presParOf" srcId="{DF72D2A9-E721-47DF-A758-78A445E0F3CE}" destId="{A8AE7A62-856E-43C0-A01E-AB2F291FD15A}" srcOrd="2" destOrd="0" presId="urn:microsoft.com/office/officeart/2005/8/layout/gear1"/>
    <dgm:cxn modelId="{A0BC6D19-907A-47D7-A08F-5D179F64EECA}" type="presParOf" srcId="{DF72D2A9-E721-47DF-A758-78A445E0F3CE}" destId="{1CA3202A-9CD1-47F7-9D42-23E46A72BBFC}" srcOrd="3" destOrd="0" presId="urn:microsoft.com/office/officeart/2005/8/layout/gear1"/>
    <dgm:cxn modelId="{A3B8BF3C-AC9A-49CC-B2EF-B4679D8DF0C6}" type="presParOf" srcId="{DF72D2A9-E721-47DF-A758-78A445E0F3CE}" destId="{142EE68D-5808-445A-B73B-CEFF75A2773F}" srcOrd="4" destOrd="0" presId="urn:microsoft.com/office/officeart/2005/8/layout/gear1"/>
    <dgm:cxn modelId="{F5C1E3F4-99F8-4BD4-BD0B-C5FE69FE5223}" type="presParOf" srcId="{DF72D2A9-E721-47DF-A758-78A445E0F3CE}" destId="{706E9A05-70AC-494E-B29F-F414922DE00D}" srcOrd="5" destOrd="0" presId="urn:microsoft.com/office/officeart/2005/8/layout/gear1"/>
    <dgm:cxn modelId="{FCC3D189-BC5D-47B0-92BA-5A107E436E22}" type="presParOf" srcId="{DF72D2A9-E721-47DF-A758-78A445E0F3CE}" destId="{11E70583-C9D9-4A1B-9215-04DC48DCBD8D}" srcOrd="6" destOrd="0" presId="urn:microsoft.com/office/officeart/2005/8/layout/gear1"/>
    <dgm:cxn modelId="{DFFA59B1-FFDD-46BE-8FA1-73C7504494F7}" type="presParOf" srcId="{DF72D2A9-E721-47DF-A758-78A445E0F3CE}" destId="{1DC90457-DB2A-4C95-A36F-0563F25B6D53}" srcOrd="7" destOrd="0" presId="urn:microsoft.com/office/officeart/2005/8/layout/gear1"/>
    <dgm:cxn modelId="{FB52C3EF-7F00-44BF-9DC3-4F3DB8AE4938}" type="presParOf" srcId="{DF72D2A9-E721-47DF-A758-78A445E0F3CE}" destId="{E9EE43DE-00F8-4019-BA85-9AFF0B3069A7}" srcOrd="8" destOrd="0" presId="urn:microsoft.com/office/officeart/2005/8/layout/gear1"/>
    <dgm:cxn modelId="{A0EEF6B1-DF0D-4309-97B7-44A898FB6001}" type="presParOf" srcId="{DF72D2A9-E721-47DF-A758-78A445E0F3CE}" destId="{F86AD8D8-4A96-48C0-A843-3A718641AD56}" srcOrd="9" destOrd="0" presId="urn:microsoft.com/office/officeart/2005/8/layout/gear1"/>
    <dgm:cxn modelId="{2B9DD819-AFC3-413F-B930-1FC87889253A}" type="presParOf" srcId="{DF72D2A9-E721-47DF-A758-78A445E0F3CE}" destId="{1E72715E-7366-4E78-A512-24F37F5D23DC}" srcOrd="10" destOrd="0" presId="urn:microsoft.com/office/officeart/2005/8/layout/gear1"/>
    <dgm:cxn modelId="{E12A6285-B30D-4A0B-9086-69D1D9BB4F11}" type="presParOf" srcId="{DF72D2A9-E721-47DF-A758-78A445E0F3CE}" destId="{BE287C59-37F8-4A31-B5A2-F56A3CB15957}" srcOrd="11" destOrd="0" presId="urn:microsoft.com/office/officeart/2005/8/layout/gear1"/>
    <dgm:cxn modelId="{AE1DDF6A-5091-4106-9D09-6702BC865C7A}" type="presParOf" srcId="{DF72D2A9-E721-47DF-A758-78A445E0F3CE}" destId="{2A80456C-D6A1-43C9-80B2-09334D6E033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9BB9-1ADD-4304-93EC-C9FE618B8492}">
      <dsp:nvSpPr>
        <dsp:cNvPr id="0" name=""/>
        <dsp:cNvSpPr/>
      </dsp:nvSpPr>
      <dsp:spPr>
        <a:xfrm>
          <a:off x="2835535" y="2013651"/>
          <a:ext cx="2310288" cy="2310288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B050"/>
              </a:solidFill>
            </a:rPr>
            <a:t>Employment Services</a:t>
          </a:r>
          <a:endParaRPr lang="en-US" sz="1600" b="1" kern="1200" dirty="0">
            <a:solidFill>
              <a:srgbClr val="00B050"/>
            </a:solidFill>
          </a:endParaRPr>
        </a:p>
      </dsp:txBody>
      <dsp:txXfrm>
        <a:off x="3300006" y="2554825"/>
        <a:ext cx="1381346" cy="1187536"/>
      </dsp:txXfrm>
    </dsp:sp>
    <dsp:sp modelId="{1CA3202A-9CD1-47F7-9D42-23E46A72BBFC}">
      <dsp:nvSpPr>
        <dsp:cNvPr id="0" name=""/>
        <dsp:cNvSpPr/>
      </dsp:nvSpPr>
      <dsp:spPr>
        <a:xfrm>
          <a:off x="227647" y="1777808"/>
          <a:ext cx="2680506" cy="2266384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FFC000"/>
              </a:solidFill>
            </a:rPr>
            <a:t>Socialization</a:t>
          </a:r>
          <a:endParaRPr lang="en-US" sz="1600" b="1" kern="1200" dirty="0">
            <a:solidFill>
              <a:srgbClr val="FFC000"/>
            </a:solidFill>
          </a:endParaRPr>
        </a:p>
      </dsp:txBody>
      <dsp:txXfrm>
        <a:off x="858413" y="2351825"/>
        <a:ext cx="1418974" cy="1118350"/>
      </dsp:txXfrm>
    </dsp:sp>
    <dsp:sp modelId="{11E70583-C9D9-4A1B-9215-04DC48DCBD8D}">
      <dsp:nvSpPr>
        <dsp:cNvPr id="0" name=""/>
        <dsp:cNvSpPr/>
      </dsp:nvSpPr>
      <dsp:spPr>
        <a:xfrm rot="20700000">
          <a:off x="2242153" y="103863"/>
          <a:ext cx="2026867" cy="2055353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FF0000"/>
              </a:solidFill>
            </a:rPr>
            <a:t>Housing</a:t>
          </a:r>
        </a:p>
      </dsp:txBody>
      <dsp:txXfrm rot="-20700000">
        <a:off x="2685015" y="556352"/>
        <a:ext cx="1141144" cy="1150375"/>
      </dsp:txXfrm>
    </dsp:sp>
    <dsp:sp modelId="{1E72715E-7366-4E78-A512-24F37F5D23DC}">
      <dsp:nvSpPr>
        <dsp:cNvPr id="0" name=""/>
        <dsp:cNvSpPr/>
      </dsp:nvSpPr>
      <dsp:spPr>
        <a:xfrm>
          <a:off x="2657957" y="1664994"/>
          <a:ext cx="2957169" cy="2957169"/>
        </a:xfrm>
        <a:prstGeom prst="circularArrow">
          <a:avLst>
            <a:gd name="adj1" fmla="val 4688"/>
            <a:gd name="adj2" fmla="val 299029"/>
            <a:gd name="adj3" fmla="val 2516392"/>
            <a:gd name="adj4" fmla="val 1586078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87C59-37F8-4A31-B5A2-F56A3CB15957}">
      <dsp:nvSpPr>
        <dsp:cNvPr id="0" name=""/>
        <dsp:cNvSpPr/>
      </dsp:nvSpPr>
      <dsp:spPr>
        <a:xfrm>
          <a:off x="1193805" y="1095789"/>
          <a:ext cx="2148568" cy="214856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456C-D6A1-43C9-80B2-09334D6E033A}">
      <dsp:nvSpPr>
        <dsp:cNvPr id="0" name=""/>
        <dsp:cNvSpPr/>
      </dsp:nvSpPr>
      <dsp:spPr>
        <a:xfrm>
          <a:off x="2051658" y="-52210"/>
          <a:ext cx="2316589" cy="231658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713C-2E75-4105-8E89-EC01D8FB36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B101-7E80-4DF2-91D0-8BF2467F2F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93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8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7586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2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81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95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3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713C-2E75-4105-8E89-EC01D8FB36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B101-7E80-4DF2-91D0-8BF2467F2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9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713C-2E75-4105-8E89-EC01D8FB36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B101-7E80-4DF2-91D0-8BF2467F2F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13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656" r:id="rId19"/>
    <p:sldLayoutId id="2147483657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movinglivesforward.org/" TargetMode="Externa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2" y="55419"/>
            <a:ext cx="8679873" cy="6509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0528" y="3151909"/>
            <a:ext cx="8063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Fernando Valley Community </a:t>
            </a:r>
            <a:r>
              <a:rPr lang="en-US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 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Center, Inc.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017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68" y="344632"/>
            <a:ext cx="8333508" cy="62501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7236" y="3595255"/>
            <a:ext cx="5706485" cy="2754617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Children’s</a:t>
            </a:r>
            <a:r>
              <a:rPr lang="en-US" dirty="0" smtClean="0"/>
              <a:t>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8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 Children’s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53248"/>
            <a:ext cx="9803500" cy="439515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Treating childhood trauma </a:t>
            </a:r>
            <a:endParaRPr lang="en-US" dirty="0"/>
          </a:p>
          <a:p>
            <a:r>
              <a:rPr lang="en-US" dirty="0"/>
              <a:t>Prevention and early intervention</a:t>
            </a:r>
          </a:p>
          <a:p>
            <a:r>
              <a:rPr lang="en-US" dirty="0" smtClean="0"/>
              <a:t>Evidence-based </a:t>
            </a:r>
            <a:endParaRPr lang="en-US" dirty="0"/>
          </a:p>
          <a:p>
            <a:r>
              <a:rPr lang="en-US" dirty="0"/>
              <a:t>Strength-based services</a:t>
            </a:r>
          </a:p>
          <a:p>
            <a:r>
              <a:rPr lang="en-US" dirty="0" smtClean="0"/>
              <a:t>Parent </a:t>
            </a:r>
            <a:r>
              <a:rPr lang="en-US" dirty="0"/>
              <a:t>skills </a:t>
            </a:r>
            <a:r>
              <a:rPr lang="en-US" dirty="0" smtClean="0"/>
              <a:t>training</a:t>
            </a:r>
          </a:p>
          <a:p>
            <a:r>
              <a:rPr lang="en-US" dirty="0" smtClean="0"/>
              <a:t>Building resiliency for families</a:t>
            </a:r>
            <a:endParaRPr lang="en-US" dirty="0"/>
          </a:p>
          <a:p>
            <a:r>
              <a:rPr lang="en-US" dirty="0"/>
              <a:t>School-based mental health services – in 18 </a:t>
            </a:r>
            <a:r>
              <a:rPr lang="en-US" dirty="0" smtClean="0"/>
              <a:t>LAUSD Schools</a:t>
            </a:r>
          </a:p>
          <a:p>
            <a:r>
              <a:rPr lang="en-US" dirty="0" smtClean="0"/>
              <a:t>Services in Juvenile Camps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2600" i="1" dirty="0" smtClean="0"/>
              <a:t>More than 60% of children receiving treatment at the Center are treated for trauma, anxiety, mood disorders, including major depression and bi-polar disorder.</a:t>
            </a:r>
            <a:endParaRPr lang="en-US" sz="2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81" y="914168"/>
            <a:ext cx="3570954" cy="26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036" y="5832765"/>
            <a:ext cx="6012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Youth &amp; Family Center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98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7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69474" y="5160816"/>
            <a:ext cx="90054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Offering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ocial and educational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rograms for the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ntire family.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8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Holiday parties and games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r="5767"/>
          <a:stretch>
            <a:fillRect/>
          </a:stretch>
        </p:blipFill>
        <p:spPr>
          <a:xfrm rot="5400000">
            <a:off x="-360363" y="360363"/>
            <a:ext cx="4745038" cy="4022725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r="21741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r="21741"/>
          <a:stretch>
            <a:fillRect/>
          </a:stretch>
        </p:blipFill>
        <p:spPr>
          <a:xfrm>
            <a:off x="8168640" y="0"/>
            <a:ext cx="4023360" cy="4745736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3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27" y="0"/>
            <a:ext cx="9871364" cy="65809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94083" y="3290454"/>
            <a:ext cx="54777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Garden Project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families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57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Toy Drive</a:t>
            </a:r>
            <a:br>
              <a:rPr lang="en-US" dirty="0" smtClean="0"/>
            </a:br>
            <a:r>
              <a:rPr lang="en-US" sz="3200" i="1" dirty="0" smtClean="0"/>
              <a:t>Provides toys for 1,500 kids </a:t>
            </a:r>
            <a:r>
              <a:rPr lang="en-US" i="1" dirty="0" smtClean="0"/>
              <a:t> </a:t>
            </a:r>
            <a:endParaRPr lang="en-US" i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2567" y="2617903"/>
            <a:ext cx="3832466" cy="287434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5" y="2946106"/>
            <a:ext cx="4033607" cy="302520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14432" r="20098" b="15568"/>
          <a:stretch/>
        </p:blipFill>
        <p:spPr>
          <a:xfrm>
            <a:off x="7723064" y="2927949"/>
            <a:ext cx="4114019" cy="30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7881362" cy="2422100"/>
          </a:xfrm>
        </p:spPr>
        <p:txBody>
          <a:bodyPr/>
          <a:lstStyle/>
          <a:p>
            <a:r>
              <a:rPr lang="en-US" sz="3600" dirty="0" smtClean="0"/>
              <a:t>Some of Our Toy Donors:</a:t>
            </a:r>
            <a:br>
              <a:rPr lang="en-US" sz="36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CHiPs</a:t>
            </a:r>
            <a:r>
              <a:rPr lang="en-US" sz="2400" dirty="0" smtClean="0"/>
              <a:t> for Kids, Motor4Toys, Baby2Baby, Kaiser Labs, Albertson’s, Toys for Tots, MGA, Bell Canyon Association, Julian Berzon, </a:t>
            </a:r>
            <a:r>
              <a:rPr lang="en-US" sz="2400" dirty="0" err="1" smtClean="0"/>
              <a:t>Assemblymember</a:t>
            </a:r>
            <a:r>
              <a:rPr lang="en-US" sz="2400" dirty="0" smtClean="0"/>
              <a:t> </a:t>
            </a:r>
            <a:r>
              <a:rPr lang="en-US" sz="2400" dirty="0" err="1" smtClean="0"/>
              <a:t>Nazarian</a:t>
            </a:r>
            <a:r>
              <a:rPr lang="en-US" sz="2400" dirty="0" smtClean="0"/>
              <a:t>, </a:t>
            </a:r>
            <a:r>
              <a:rPr lang="en-US" sz="2400" dirty="0" err="1" smtClean="0"/>
              <a:t>Healthline</a:t>
            </a:r>
            <a:r>
              <a:rPr lang="en-US" sz="2400" dirty="0" smtClean="0"/>
              <a:t> Medical Group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0" r="3156"/>
          <a:stretch/>
        </p:blipFill>
        <p:spPr>
          <a:xfrm>
            <a:off x="533400" y="3432260"/>
            <a:ext cx="3061854" cy="2798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4"/>
          <a:stretch/>
        </p:blipFill>
        <p:spPr>
          <a:xfrm rot="5400000">
            <a:off x="3706190" y="3202029"/>
            <a:ext cx="3148242" cy="2909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16946" r="15551" b="21589"/>
          <a:stretch/>
        </p:blipFill>
        <p:spPr>
          <a:xfrm>
            <a:off x="7048496" y="3934691"/>
            <a:ext cx="3826874" cy="2230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22222" r="11288" b="15636"/>
          <a:stretch/>
        </p:blipFill>
        <p:spPr>
          <a:xfrm>
            <a:off x="8619574" y="1792431"/>
            <a:ext cx="3323177" cy="22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24/7 Hotline </a:t>
            </a:r>
            <a:br>
              <a:rPr lang="en-US" dirty="0" smtClean="0"/>
            </a:br>
            <a:r>
              <a:rPr lang="en-US" dirty="0" smtClean="0"/>
              <a:t>866-Be-A-Hero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1" y="2342512"/>
            <a:ext cx="5325743" cy="302307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30" y="2342512"/>
            <a:ext cx="4902488" cy="3063546"/>
          </a:xfrm>
        </p:spPr>
      </p:pic>
    </p:spTree>
    <p:extLst>
      <p:ext uri="{BB962C8B-B14F-4D97-AF65-F5344CB8AC3E}">
        <p14:creationId xmlns:p14="http://schemas.microsoft.com/office/powerpoint/2010/main" val="409873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US" dirty="0" smtClean="0"/>
              <a:t>Thank you to our event sponsors!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28555" y="1378527"/>
            <a:ext cx="517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latin typeface="+mj-lt"/>
              </a:rPr>
              <a:t>Signature Sponsors:</a:t>
            </a:r>
            <a:endParaRPr lang="en-US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85" y="1703944"/>
            <a:ext cx="3905988" cy="10472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3124" y="3326301"/>
            <a:ext cx="432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latin typeface="+mj-lt"/>
              </a:rPr>
              <a:t>“Ask the Doctor” </a:t>
            </a:r>
            <a:r>
              <a:rPr lang="en-US" b="1" dirty="0" smtClean="0">
                <a:solidFill>
                  <a:srgbClr val="FFC000"/>
                </a:solidFill>
                <a:latin typeface="+mj-lt"/>
              </a:rPr>
              <a:t>Sponsors:</a:t>
            </a:r>
            <a:endParaRPr lang="en-US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2296" y="3827058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Sofia </a:t>
            </a:r>
            <a:r>
              <a:rPr lang="en-US" sz="2400" b="1" dirty="0" err="1" smtClean="0">
                <a:solidFill>
                  <a:srgbClr val="00B0F0"/>
                </a:solidFill>
                <a:latin typeface="Arial Black" panose="020B0A04020102020204" pitchFamily="34" charset="0"/>
              </a:rPr>
              <a:t>Ianovskaia</a:t>
            </a:r>
            <a:endParaRPr lang="en-US" sz="2400" b="1" dirty="0" smtClean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algn="ctr"/>
            <a:endParaRPr lang="en-US" sz="6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SUTTON ASSOCIATES</a:t>
            </a:r>
            <a:endParaRPr lang="en-US" sz="2400" b="1" dirty="0" smtClean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714" y="4925600"/>
            <a:ext cx="1087581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latin typeface="+mj-lt"/>
              </a:rPr>
              <a:t>Raffle Donors:</a:t>
            </a:r>
          </a:p>
          <a:p>
            <a:pPr algn="ctr"/>
            <a:endParaRPr lang="en-US" dirty="0" smtClean="0"/>
          </a:p>
          <a:p>
            <a:pPr algn="ctr"/>
            <a:r>
              <a:rPr lang="en-US" sz="2000" b="1" dirty="0" err="1" smtClean="0">
                <a:solidFill>
                  <a:srgbClr val="00B0F0"/>
                </a:solidFill>
              </a:rPr>
              <a:t>Maggiano’s</a:t>
            </a:r>
            <a:r>
              <a:rPr lang="en-US" sz="2000" b="1" dirty="0" smtClean="0">
                <a:solidFill>
                  <a:srgbClr val="00B0F0"/>
                </a:solidFill>
              </a:rPr>
              <a:t> Little Italy </a:t>
            </a:r>
            <a:r>
              <a:rPr lang="en-US" sz="2000" dirty="0" smtClean="0"/>
              <a:t>&amp; </a:t>
            </a:r>
            <a:r>
              <a:rPr lang="en-US" sz="2000" b="1" dirty="0" smtClean="0">
                <a:solidFill>
                  <a:srgbClr val="00B0F0"/>
                </a:solidFill>
              </a:rPr>
              <a:t>Brent’s Deli</a:t>
            </a:r>
          </a:p>
          <a:p>
            <a:pPr algn="ctr"/>
            <a:endParaRPr lang="en-US" sz="600" dirty="0" smtClean="0"/>
          </a:p>
          <a:p>
            <a:pPr algn="ctr"/>
            <a:r>
              <a:rPr lang="en-US" dirty="0" smtClean="0"/>
              <a:t>Special thank you to </a:t>
            </a:r>
            <a:r>
              <a:rPr lang="en-US" dirty="0" smtClean="0">
                <a:solidFill>
                  <a:srgbClr val="00B0F0"/>
                </a:solidFill>
              </a:rPr>
              <a:t>Adam Nettles </a:t>
            </a:r>
            <a:r>
              <a:rPr lang="en-US" dirty="0" smtClean="0"/>
              <a:t>with </a:t>
            </a:r>
            <a:r>
              <a:rPr lang="en-US" sz="2000" b="1" dirty="0" smtClean="0">
                <a:solidFill>
                  <a:srgbClr val="00B0F0"/>
                </a:solidFill>
              </a:rPr>
              <a:t>Nettles &amp; Associates </a:t>
            </a:r>
            <a:r>
              <a:rPr lang="en-US" dirty="0" smtClean="0"/>
              <a:t>for web site support for the event.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92" y="1198247"/>
            <a:ext cx="4690476" cy="26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Age Youth 18-25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53248"/>
            <a:ext cx="5636853" cy="4395151"/>
          </a:xfrm>
        </p:spPr>
        <p:txBody>
          <a:bodyPr>
            <a:normAutofit/>
          </a:bodyPr>
          <a:lstStyle/>
          <a:p>
            <a:r>
              <a:rPr lang="en-US" dirty="0" smtClean="0"/>
              <a:t>Prevention services before that first psychotic break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Full range of mental health services including crisis intervention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Substance use counseling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Supported employment training and placement services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0" b="11111"/>
          <a:stretch/>
        </p:blipFill>
        <p:spPr>
          <a:xfrm>
            <a:off x="6654389" y="1953491"/>
            <a:ext cx="4990355" cy="2313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4389" y="4433455"/>
            <a:ext cx="4990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90000"/>
                  </a:schemeClr>
                </a:solidFill>
              </a:rPr>
              <a:t>The Center provides scholarships to 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90000"/>
                  </a:schemeClr>
                </a:solidFill>
              </a:rPr>
              <a:t>TAY Youth each year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Adult Services – 20 programs to meet all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Center for Family Living and Macdonald Carey Outpatient clinics in Van Nuys and North Hollywood</a:t>
            </a:r>
            <a:endParaRPr lang="en-US" dirty="0"/>
          </a:p>
          <a:p>
            <a:r>
              <a:rPr lang="en-US" dirty="0" smtClean="0"/>
              <a:t>Client Run Center and Wellness Center</a:t>
            </a:r>
            <a:endParaRPr lang="en-US" dirty="0"/>
          </a:p>
          <a:p>
            <a:r>
              <a:rPr lang="en-US" dirty="0" smtClean="0"/>
              <a:t>Cornerstone Homeless Services and Access Drop In Center</a:t>
            </a:r>
            <a:endParaRPr lang="en-US" dirty="0"/>
          </a:p>
          <a:p>
            <a:r>
              <a:rPr lang="en-US" dirty="0" smtClean="0"/>
              <a:t>Transitional Housing</a:t>
            </a:r>
          </a:p>
          <a:p>
            <a:r>
              <a:rPr lang="en-US" dirty="0" smtClean="0"/>
              <a:t>Justice and Diversion Programs</a:t>
            </a:r>
          </a:p>
          <a:p>
            <a:r>
              <a:rPr lang="en-US" dirty="0" smtClean="0"/>
              <a:t>Substance Use Services</a:t>
            </a:r>
          </a:p>
        </p:txBody>
      </p:sp>
      <p:graphicFrame>
        <p:nvGraphicFramePr>
          <p:cNvPr id="6" name="Content Placeholder 5" descr="Gear diagram with a sequence of 3 steps to show interlocking ideas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82410009"/>
              </p:ext>
            </p:extLst>
          </p:nvPr>
        </p:nvGraphicFramePr>
        <p:xfrm>
          <a:off x="5654674" y="2055813"/>
          <a:ext cx="6091123" cy="420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24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Run Center and Victory Wellness Center 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10716" r="3444"/>
          <a:stretch/>
        </p:blipFill>
        <p:spPr>
          <a:xfrm>
            <a:off x="363122" y="3387436"/>
            <a:ext cx="4024745" cy="294353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3152" y="2659676"/>
            <a:ext cx="4195763" cy="314682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25845" r="5965"/>
          <a:stretch/>
        </p:blipFill>
        <p:spPr>
          <a:xfrm>
            <a:off x="7474445" y="3505201"/>
            <a:ext cx="4419776" cy="2825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936" y="5961636"/>
            <a:ext cx="37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 Hot Lunch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7867" y="5961636"/>
            <a:ext cx="300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 Health Fair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6982" y="5715003"/>
            <a:ext cx="436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Bank 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groceries and meals to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families each month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80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14100"/>
          <a:stretch/>
        </p:blipFill>
        <p:spPr>
          <a:xfrm>
            <a:off x="263236" y="394854"/>
            <a:ext cx="3629891" cy="3027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r="5009"/>
          <a:stretch/>
        </p:blipFill>
        <p:spPr>
          <a:xfrm>
            <a:off x="8167254" y="3414415"/>
            <a:ext cx="3643747" cy="28513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7754" y="1558338"/>
            <a:ext cx="4949537" cy="3712153"/>
          </a:xfrm>
          <a:prstGeom prst="rect">
            <a:avLst/>
          </a:prstGeom>
        </p:spPr>
      </p:pic>
      <p:sp>
        <p:nvSpPr>
          <p:cNvPr id="5" name="7-Point Star 4"/>
          <p:cNvSpPr/>
          <p:nvPr/>
        </p:nvSpPr>
        <p:spPr>
          <a:xfrm>
            <a:off x="623455" y="3927765"/>
            <a:ext cx="2904545" cy="18862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840" y="4244385"/>
            <a:ext cx="4148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Recognized Countywide for Outstanding 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Peer Counseling Training Program</a:t>
            </a:r>
          </a:p>
        </p:txBody>
      </p:sp>
    </p:spTree>
    <p:extLst>
      <p:ext uri="{BB962C8B-B14F-4D97-AF65-F5344CB8AC3E}">
        <p14:creationId xmlns:p14="http://schemas.microsoft.com/office/powerpoint/2010/main" val="30651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 Advisory Council</a:t>
            </a:r>
            <a:br>
              <a:rPr lang="en-US" dirty="0" smtClean="0"/>
            </a:br>
            <a:r>
              <a:rPr lang="en-US" sz="2800" i="1" dirty="0" smtClean="0"/>
              <a:t>Clients as a strategic partner to improve services</a:t>
            </a:r>
            <a:endParaRPr lang="en-US" sz="28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0322"/>
          <a:stretch/>
        </p:blipFill>
        <p:spPr>
          <a:xfrm>
            <a:off x="222416" y="2923310"/>
            <a:ext cx="3379764" cy="3394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38888" b="8789"/>
          <a:stretch/>
        </p:blipFill>
        <p:spPr>
          <a:xfrm>
            <a:off x="8197215" y="2750127"/>
            <a:ext cx="3549794" cy="3588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r="26102" b="27028"/>
          <a:stretch/>
        </p:blipFill>
        <p:spPr>
          <a:xfrm>
            <a:off x="3977076" y="3124198"/>
            <a:ext cx="3845242" cy="32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Homeless Services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71" y="2789613"/>
            <a:ext cx="5095701" cy="3397133"/>
          </a:xfrm>
        </p:spPr>
      </p:pic>
      <p:sp>
        <p:nvSpPr>
          <p:cNvPr id="8" name="TextBox 7"/>
          <p:cNvSpPr txBox="1"/>
          <p:nvPr/>
        </p:nvSpPr>
        <p:spPr>
          <a:xfrm>
            <a:off x="478577" y="1316181"/>
            <a:ext cx="10549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From outreach on the streets to housing, the Center offers a full range services to more than 600 homeless individuals each year. </a:t>
            </a:r>
            <a:endParaRPr lang="en-US" sz="24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0" y="2789614"/>
            <a:ext cx="5602289" cy="33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150070"/>
            <a:ext cx="9404723" cy="4053526"/>
          </a:xfrm>
        </p:spPr>
        <p:txBody>
          <a:bodyPr/>
          <a:lstStyle/>
          <a:p>
            <a:r>
              <a:rPr lang="en-US" dirty="0" smtClean="0"/>
              <a:t>Monty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0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517484"/>
          </a:xfrm>
        </p:spPr>
        <p:txBody>
          <a:bodyPr/>
          <a:lstStyle/>
          <a:p>
            <a:r>
              <a:rPr lang="en-US" sz="3600" i="1" dirty="0" smtClean="0"/>
              <a:t>“For Monty, the key to his success was saying ‘yes’.” </a:t>
            </a:r>
            <a:r>
              <a:rPr lang="en-US" sz="2800" dirty="0" smtClean="0"/>
              <a:t>Chris, Monty’s therapist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325729" y="1819372"/>
            <a:ext cx="34502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9999FF"/>
                </a:solidFill>
              </a:rPr>
              <a:t>Monty’s Favorite song to play on his accordion.</a:t>
            </a:r>
          </a:p>
          <a:p>
            <a:endParaRPr lang="en-US" b="1" i="1" dirty="0">
              <a:solidFill>
                <a:srgbClr val="FFC000"/>
              </a:solidFill>
            </a:endParaRPr>
          </a:p>
          <a:p>
            <a:r>
              <a:rPr lang="en-US" b="1" i="1" dirty="0" smtClean="0">
                <a:solidFill>
                  <a:srgbClr val="92D050"/>
                </a:solidFill>
              </a:rPr>
              <a:t>I </a:t>
            </a:r>
            <a:r>
              <a:rPr lang="en-US" b="1" i="1" dirty="0">
                <a:solidFill>
                  <a:srgbClr val="92D050"/>
                </a:solidFill>
              </a:rPr>
              <a:t>close my </a:t>
            </a:r>
            <a:r>
              <a:rPr lang="en-US" b="1" i="1" dirty="0" smtClean="0">
                <a:solidFill>
                  <a:srgbClr val="92D050"/>
                </a:solidFill>
              </a:rPr>
              <a:t>eyes</a:t>
            </a:r>
            <a:endParaRPr lang="en-US" b="1" dirty="0">
              <a:solidFill>
                <a:srgbClr val="92D050"/>
              </a:solidFill>
            </a:endParaRPr>
          </a:p>
          <a:p>
            <a:r>
              <a:rPr lang="en-US" b="1" i="1" dirty="0">
                <a:solidFill>
                  <a:srgbClr val="92D050"/>
                </a:solidFill>
              </a:rPr>
              <a:t>Only for a moment and the moment's </a:t>
            </a:r>
            <a:r>
              <a:rPr lang="en-US" b="1" i="1" dirty="0" smtClean="0">
                <a:solidFill>
                  <a:srgbClr val="92D050"/>
                </a:solidFill>
              </a:rPr>
              <a:t>gone</a:t>
            </a:r>
          </a:p>
          <a:p>
            <a:endParaRPr lang="en-US" b="1" dirty="0">
              <a:solidFill>
                <a:srgbClr val="92D050"/>
              </a:solidFill>
            </a:endParaRPr>
          </a:p>
          <a:p>
            <a:r>
              <a:rPr lang="en-US" b="1" i="1" dirty="0">
                <a:solidFill>
                  <a:srgbClr val="92D050"/>
                </a:solidFill>
              </a:rPr>
              <a:t>All my </a:t>
            </a:r>
            <a:r>
              <a:rPr lang="en-US" b="1" i="1" dirty="0" smtClean="0">
                <a:solidFill>
                  <a:srgbClr val="92D050"/>
                </a:solidFill>
              </a:rPr>
              <a:t>dreams</a:t>
            </a:r>
            <a:endParaRPr lang="en-US" b="1" dirty="0">
              <a:solidFill>
                <a:srgbClr val="92D050"/>
              </a:solidFill>
            </a:endParaRPr>
          </a:p>
          <a:p>
            <a:r>
              <a:rPr lang="en-US" b="1" i="1" dirty="0">
                <a:solidFill>
                  <a:srgbClr val="92D050"/>
                </a:solidFill>
              </a:rPr>
              <a:t>Pass before my eyes with </a:t>
            </a:r>
            <a:r>
              <a:rPr lang="en-US" b="1" i="1" dirty="0" smtClean="0">
                <a:solidFill>
                  <a:srgbClr val="92D050"/>
                </a:solidFill>
              </a:rPr>
              <a:t>curiosity</a:t>
            </a:r>
          </a:p>
          <a:p>
            <a:endParaRPr lang="en-US" b="1" dirty="0">
              <a:solidFill>
                <a:srgbClr val="92D050"/>
              </a:solidFill>
            </a:endParaRPr>
          </a:p>
          <a:p>
            <a:r>
              <a:rPr lang="en-US" b="1" i="1" dirty="0">
                <a:solidFill>
                  <a:srgbClr val="92D050"/>
                </a:solidFill>
              </a:rPr>
              <a:t>Dust in the wind</a:t>
            </a:r>
            <a:endParaRPr lang="en-US" b="1" dirty="0">
              <a:solidFill>
                <a:srgbClr val="92D050"/>
              </a:solidFill>
            </a:endParaRPr>
          </a:p>
          <a:p>
            <a:r>
              <a:rPr lang="en-US" b="1" i="1" dirty="0">
                <a:solidFill>
                  <a:srgbClr val="92D050"/>
                </a:solidFill>
              </a:rPr>
              <a:t>All they are is dust in the </a:t>
            </a:r>
            <a:r>
              <a:rPr lang="en-US" b="1" i="1" dirty="0" smtClean="0">
                <a:solidFill>
                  <a:srgbClr val="92D050"/>
                </a:solidFill>
              </a:rPr>
              <a:t>wind</a:t>
            </a:r>
          </a:p>
          <a:p>
            <a:endParaRPr lang="en-US" dirty="0"/>
          </a:p>
          <a:p>
            <a:r>
              <a:rPr lang="en-US" dirty="0"/>
              <a:t>Kansas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4144" y="2224726"/>
            <a:ext cx="73057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Monty was homeless for 12 years.  With the help of compassionate and persistent staff at the </a:t>
            </a:r>
            <a:r>
              <a:rPr lang="en-US" sz="2400" b="1" dirty="0" smtClean="0">
                <a:solidFill>
                  <a:srgbClr val="FFC000"/>
                </a:solidFill>
              </a:rPr>
              <a:t>Center’s Hamlin Recovery, Resiliency and Re-integration</a:t>
            </a:r>
            <a:r>
              <a:rPr lang="en-US" sz="2400" dirty="0" smtClean="0"/>
              <a:t> program, he lived in the Center’s </a:t>
            </a:r>
            <a:r>
              <a:rPr lang="en-US" sz="2400" b="1" dirty="0" smtClean="0">
                <a:solidFill>
                  <a:srgbClr val="FFC000"/>
                </a:solidFill>
              </a:rPr>
              <a:t>Doris Foster Townhomes </a:t>
            </a:r>
            <a:r>
              <a:rPr lang="en-US" sz="2400" dirty="0" smtClean="0"/>
              <a:t>until he received permanent housing. He is doing well and still receiving supportive services from the Center’s </a:t>
            </a:r>
            <a:r>
              <a:rPr lang="en-US" sz="2400" b="1" dirty="0" smtClean="0">
                <a:solidFill>
                  <a:srgbClr val="FFC000"/>
                </a:solidFill>
              </a:rPr>
              <a:t>Victory Wellness Center</a:t>
            </a:r>
            <a:r>
              <a:rPr lang="en-US" sz="2400" dirty="0" smtClean="0"/>
              <a:t>. </a:t>
            </a:r>
          </a:p>
          <a:p>
            <a:endParaRPr lang="en-US" sz="2400" dirty="0"/>
          </a:p>
          <a:p>
            <a:r>
              <a:rPr lang="en-US" sz="2400" b="1" i="1" dirty="0" smtClean="0">
                <a:solidFill>
                  <a:srgbClr val="92D050"/>
                </a:solidFill>
              </a:rPr>
              <a:t>“I will never go back to the streets!”</a:t>
            </a:r>
          </a:p>
          <a:p>
            <a:r>
              <a:rPr lang="en-US" sz="2400" dirty="0" smtClean="0"/>
              <a:t>Monty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 for those involved with the justice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710" y="2052918"/>
            <a:ext cx="6005946" cy="4195481"/>
          </a:xfrm>
        </p:spPr>
        <p:txBody>
          <a:bodyPr/>
          <a:lstStyle/>
          <a:p>
            <a:r>
              <a:rPr lang="en-US" dirty="0" smtClean="0"/>
              <a:t>Counseling in Juvenile Camps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Mental Health, Substance Use counseling services for those diverted from jail or recently released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Housing assistance and navigation</a:t>
            </a:r>
          </a:p>
          <a:p>
            <a:endParaRPr lang="en-US" dirty="0"/>
          </a:p>
          <a:p>
            <a:r>
              <a:rPr lang="en-US" dirty="0" smtClean="0"/>
              <a:t>Employment Assistance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71" y="2563091"/>
            <a:ext cx="4730633" cy="290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0729"/>
          </a:xfrm>
        </p:spPr>
        <p:txBody>
          <a:bodyPr/>
          <a:lstStyle/>
          <a:p>
            <a:r>
              <a:rPr lang="en-US" dirty="0" smtClean="0"/>
              <a:t>Older Adult Services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5863" y="1715678"/>
            <a:ext cx="102575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Ages 55 and older</a:t>
            </a:r>
          </a:p>
          <a:p>
            <a:endParaRPr lang="en-US" sz="2400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Prevention and early intervention services</a:t>
            </a:r>
          </a:p>
          <a:p>
            <a:endParaRPr lang="en-US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A full range of mental health and substance use </a:t>
            </a:r>
            <a:br>
              <a:rPr lang="en-US" i="1" dirty="0" smtClean="0"/>
            </a:br>
            <a:r>
              <a:rPr lang="en-US" i="1" dirty="0" smtClean="0"/>
              <a:t>counseling</a:t>
            </a:r>
          </a:p>
          <a:p>
            <a:endParaRPr lang="en-US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Dealing with anxiety disorders</a:t>
            </a:r>
          </a:p>
          <a:p>
            <a:endParaRPr lang="en-US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Helping with housing insecurity</a:t>
            </a:r>
          </a:p>
          <a:p>
            <a:endParaRPr lang="en-US" sz="2400" i="1" dirty="0"/>
          </a:p>
          <a:p>
            <a:endParaRPr lang="en-US" sz="2400" i="1" dirty="0" smtClean="0"/>
          </a:p>
          <a:p>
            <a:r>
              <a:rPr lang="en-US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Bringing all of this to our clients in a familiar setting of their choice. </a:t>
            </a:r>
            <a:endParaRPr lang="en-US" sz="24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12" y="1795272"/>
            <a:ext cx="4462037" cy="29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216101"/>
            <a:ext cx="11125200" cy="914400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San Fernando Valley Community </a:t>
            </a:r>
            <a:br>
              <a:rPr lang="en-US" b="1" i="1" dirty="0" smtClean="0"/>
            </a:br>
            <a:r>
              <a:rPr lang="en-US" b="1" i="1" dirty="0" smtClean="0"/>
              <a:t>Mental Health Center, Inc.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130501"/>
            <a:ext cx="11125200" cy="571500"/>
          </a:xfrm>
        </p:spPr>
        <p:txBody>
          <a:bodyPr/>
          <a:lstStyle/>
          <a:p>
            <a:r>
              <a:rPr lang="en-US" dirty="0" smtClean="0"/>
              <a:t>Moving Lives Forward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24" y="874772"/>
            <a:ext cx="3944153" cy="3200400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r="3303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r="170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Fundraising/Community </a:t>
            </a:r>
            <a:br>
              <a:rPr lang="en-US" dirty="0" smtClean="0"/>
            </a:br>
            <a:r>
              <a:rPr lang="en-US" dirty="0" smtClean="0"/>
              <a:t>Events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4458917" y="2542309"/>
            <a:ext cx="3038639" cy="3747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/>
          <a:stretch/>
        </p:blipFill>
        <p:spPr>
          <a:xfrm>
            <a:off x="8181109" y="266142"/>
            <a:ext cx="3532911" cy="6023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3632" r="7879" b="21111"/>
          <a:stretch/>
        </p:blipFill>
        <p:spPr>
          <a:xfrm>
            <a:off x="540327" y="2119746"/>
            <a:ext cx="3235038" cy="42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111944" cy="1514627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the Date </a:t>
            </a:r>
            <a:r>
              <a:rPr lang="en-US" dirty="0" smtClean="0"/>
              <a:t>for our next fundraiser </a:t>
            </a:r>
            <a:r>
              <a:rPr lang="en-US" b="1" dirty="0" smtClean="0">
                <a:solidFill>
                  <a:srgbClr val="FF00FF"/>
                </a:solidFill>
              </a:rPr>
              <a:t>Thursday, November 12</a:t>
            </a:r>
            <a:r>
              <a:rPr lang="en-US" b="1" baseline="30000" dirty="0" smtClean="0">
                <a:solidFill>
                  <a:srgbClr val="FF00FF"/>
                </a:solidFill>
              </a:rPr>
              <a:t>th</a:t>
            </a:r>
            <a:br>
              <a:rPr lang="en-US" b="1" baseline="30000" dirty="0" smtClean="0">
                <a:solidFill>
                  <a:srgbClr val="FF00FF"/>
                </a:solidFill>
              </a:rPr>
            </a:br>
            <a:r>
              <a:rPr lang="en-US" sz="1800" b="1" dirty="0" smtClean="0">
                <a:solidFill>
                  <a:srgbClr val="FF00FF"/>
                </a:solidFill>
              </a:rPr>
              <a:t/>
            </a:r>
            <a:br>
              <a:rPr lang="en-US" sz="1800" b="1" dirty="0" smtClean="0">
                <a:solidFill>
                  <a:srgbClr val="FF00FF"/>
                </a:solidFill>
              </a:rPr>
            </a:b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4" y="2667000"/>
            <a:ext cx="3599873" cy="2699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07" y="2244437"/>
            <a:ext cx="4112604" cy="2738927"/>
          </a:xfrm>
          <a:prstGeom prst="rect">
            <a:avLst/>
          </a:prstGeom>
        </p:spPr>
      </p:pic>
      <p:pic>
        <p:nvPicPr>
          <p:cNvPr id="1026" name="Picture 2" descr="Comedy on Queen - Grid City Magaz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994" y="1967345"/>
            <a:ext cx="4292709" cy="271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0328" y="5936674"/>
            <a:ext cx="11028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Virtual wine </a:t>
            </a:r>
            <a:r>
              <a:rPr lang="en-US" sz="2400" b="1" dirty="0" smtClean="0"/>
              <a:t>tasting, a </a:t>
            </a:r>
            <a:r>
              <a:rPr lang="en-US" sz="2400" b="1" dirty="0"/>
              <a:t>comedy show featuring Fritz Coleman and more!</a:t>
            </a:r>
          </a:p>
        </p:txBody>
      </p:sp>
    </p:spTree>
    <p:extLst>
      <p:ext uri="{BB962C8B-B14F-4D97-AF65-F5344CB8AC3E}">
        <p14:creationId xmlns:p14="http://schemas.microsoft.com/office/powerpoint/2010/main" val="17293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can help too!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4" y="2071212"/>
            <a:ext cx="3603100" cy="2157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23" y="2079885"/>
            <a:ext cx="3583088" cy="2149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59" y="1853248"/>
            <a:ext cx="3167485" cy="2375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111" y="4883085"/>
            <a:ext cx="1094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hlinkClick r:id="rId5"/>
              </a:rPr>
              <a:t>www.MovingLivesForward.org</a:t>
            </a:r>
            <a:endParaRPr lang="en-US" sz="5400" dirty="0" smtClean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708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203417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Crushing COVID-19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b="1" i="1" dirty="0" smtClean="0">
                <a:solidFill>
                  <a:schemeClr val="tx1"/>
                </a:solidFill>
              </a:rPr>
              <a:t>Keeping mental health from becoming the tsunami after COVID’s earthquake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44" y="2680566"/>
            <a:ext cx="6087835" cy="3423989"/>
          </a:xfrm>
        </p:spPr>
      </p:pic>
      <p:sp>
        <p:nvSpPr>
          <p:cNvPr id="6" name="TextBox 5"/>
          <p:cNvSpPr txBox="1"/>
          <p:nvPr/>
        </p:nvSpPr>
        <p:spPr>
          <a:xfrm>
            <a:off x="387926" y="2872901"/>
            <a:ext cx="489758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Featuring:</a:t>
            </a:r>
          </a:p>
          <a:p>
            <a:endParaRPr lang="en-US" dirty="0"/>
          </a:p>
          <a:p>
            <a:r>
              <a:rPr lang="pt-BR" b="1" dirty="0"/>
              <a:t>Dr. Colin P. Dias, M.D.</a:t>
            </a:r>
          </a:p>
          <a:p>
            <a:r>
              <a:rPr lang="pt-BR" dirty="0"/>
              <a:t>Medical Director</a:t>
            </a:r>
          </a:p>
          <a:p>
            <a:endParaRPr lang="en-US" dirty="0" smtClean="0"/>
          </a:p>
          <a:p>
            <a:r>
              <a:rPr lang="en-US" b="1" dirty="0"/>
              <a:t>Kim </a:t>
            </a:r>
            <a:r>
              <a:rPr lang="en-US" b="1" dirty="0" smtClean="0"/>
              <a:t>Morrow-Bell</a:t>
            </a:r>
            <a:r>
              <a:rPr lang="en-US" b="1" dirty="0"/>
              <a:t>, M.S., LMFT</a:t>
            </a:r>
          </a:p>
          <a:p>
            <a:r>
              <a:rPr lang="en-US" dirty="0"/>
              <a:t>Program Coordinator</a:t>
            </a:r>
          </a:p>
          <a:p>
            <a:endParaRPr lang="en-US" dirty="0" smtClean="0"/>
          </a:p>
          <a:p>
            <a:r>
              <a:rPr lang="en-US" b="1" dirty="0"/>
              <a:t>Christina Giles, LMFT, LPCC</a:t>
            </a:r>
          </a:p>
          <a:p>
            <a:r>
              <a:rPr lang="en-US" dirty="0"/>
              <a:t>Program Manager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3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46" y="0"/>
            <a:ext cx="8765309" cy="65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13390" y="554181"/>
            <a:ext cx="10213771" cy="2105891"/>
          </a:xfrm>
        </p:spPr>
        <p:txBody>
          <a:bodyPr>
            <a:normAutofit fontScale="85000" lnSpcReduction="20000"/>
          </a:bodyPr>
          <a:lstStyle/>
          <a:p>
            <a:endParaRPr lang="en-US" sz="3200" i="1" cap="none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300" i="1" cap="none" dirty="0" smtClean="0">
                <a:solidFill>
                  <a:schemeClr val="tx2">
                    <a:lumMod val="75000"/>
                  </a:schemeClr>
                </a:solidFill>
              </a:rPr>
              <a:t>Improving the mental health of individuals and families within the San Fernando Valley. </a:t>
            </a:r>
          </a:p>
          <a:p>
            <a:endParaRPr lang="en-US" sz="3200" i="1" cap="none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/>
              <a:t>.</a:t>
            </a:r>
            <a:endParaRPr lang="en-US" sz="3200" i="1" cap="none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76" y="2105891"/>
            <a:ext cx="5070764" cy="3803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6908" y="2105891"/>
            <a:ext cx="47105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are keeping families together, protecting individuals from abuse, place the homeless in safe housing, and </a:t>
            </a:r>
            <a:r>
              <a:rPr lang="en-US" sz="2800" dirty="0" smtClean="0"/>
              <a:t>giving </a:t>
            </a:r>
            <a:r>
              <a:rPr lang="en-US" sz="2800" dirty="0"/>
              <a:t>hope to thousands of individuals that a better life is </a:t>
            </a:r>
            <a:r>
              <a:rPr lang="en-US" sz="2800" dirty="0" smtClean="0"/>
              <a:t>possible.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63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Largest Center in the San Fernando Valley!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712" y="2570018"/>
            <a:ext cx="10326687" cy="5762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450 Employees – one of the largest employers in the Valley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4713" y="4555777"/>
            <a:ext cx="10402886" cy="5762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49 programs in 15 sites throughout the Valley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874712" y="3574919"/>
            <a:ext cx="1040288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Annual Budget of $50 million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Serves individuals of all ages and families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Serves </a:t>
            </a:r>
            <a:r>
              <a:rPr lang="en-US" sz="2800" dirty="0" smtClean="0">
                <a:solidFill>
                  <a:srgbClr val="00B0F0"/>
                </a:solidFill>
              </a:rPr>
              <a:t>15,000</a:t>
            </a:r>
            <a:r>
              <a:rPr lang="en-US" dirty="0" smtClean="0"/>
              <a:t> Individuals and their families each year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0-5</a:t>
            </a:r>
            <a:endParaRPr lang="en-US" dirty="0"/>
          </a:p>
          <a:p>
            <a:r>
              <a:rPr lang="en-US" dirty="0" smtClean="0"/>
              <a:t>Children</a:t>
            </a:r>
            <a:endParaRPr lang="en-US" dirty="0"/>
          </a:p>
          <a:p>
            <a:r>
              <a:rPr lang="en-US" dirty="0" smtClean="0"/>
              <a:t>Transition age youth 18-25</a:t>
            </a:r>
          </a:p>
          <a:p>
            <a:r>
              <a:rPr lang="en-US" dirty="0" smtClean="0"/>
              <a:t>Adults</a:t>
            </a:r>
          </a:p>
          <a:p>
            <a:r>
              <a:rPr lang="en-US" dirty="0" smtClean="0"/>
              <a:t>Older Adults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Client Demographics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0423978"/>
              </p:ext>
            </p:extLst>
          </p:nvPr>
        </p:nvGraphicFramePr>
        <p:xfrm>
          <a:off x="726241" y="1357460"/>
          <a:ext cx="5075958" cy="4966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259501841"/>
              </p:ext>
            </p:extLst>
          </p:nvPr>
        </p:nvGraphicFramePr>
        <p:xfrm>
          <a:off x="6099141" y="2215299"/>
          <a:ext cx="4873659" cy="4271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606273070"/>
              </p:ext>
            </p:extLst>
          </p:nvPr>
        </p:nvGraphicFramePr>
        <p:xfrm>
          <a:off x="5533533" y="1285592"/>
          <a:ext cx="5736209" cy="5286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2640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clients we’re seeing</a:t>
            </a:r>
            <a:endParaRPr lang="en-US" dirty="0"/>
          </a:p>
        </p:txBody>
      </p:sp>
      <p:graphicFrame>
        <p:nvGraphicFramePr>
          <p:cNvPr id="7" name="Content Placeholder 6" descr="Clustered column chart representing&#10;3 series for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7093218"/>
              </p:ext>
            </p:extLst>
          </p:nvPr>
        </p:nvGraphicFramePr>
        <p:xfrm>
          <a:off x="796941" y="1442301"/>
          <a:ext cx="10515224" cy="476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45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1313</TotalTime>
  <Words>791</Words>
  <Application>Microsoft Office PowerPoint</Application>
  <PresentationFormat>Widescreen</PresentationFormat>
  <Paragraphs>147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Century Gothic</vt:lpstr>
      <vt:lpstr>Wingdings 3</vt:lpstr>
      <vt:lpstr>Ion</vt:lpstr>
      <vt:lpstr>PowerPoint Presentation</vt:lpstr>
      <vt:lpstr>Thank you to our event sponsors!</vt:lpstr>
      <vt:lpstr>San Fernando Valley Community  Mental Health Center, Inc.</vt:lpstr>
      <vt:lpstr>PowerPoint Presentation</vt:lpstr>
      <vt:lpstr>PowerPoint Presentation</vt:lpstr>
      <vt:lpstr>The Largest Center in the San Fernando Valley!</vt:lpstr>
      <vt:lpstr>Serves individuals of all ages and families</vt:lpstr>
      <vt:lpstr>Center Client Demographics</vt:lpstr>
      <vt:lpstr>The clients we’re seeing</vt:lpstr>
      <vt:lpstr>Children’s Services</vt:lpstr>
      <vt:lpstr>16 Children’s Programs</vt:lpstr>
      <vt:lpstr>PowerPoint Presentation</vt:lpstr>
      <vt:lpstr>PowerPoint Presentation</vt:lpstr>
      <vt:lpstr>Holiday parties and games</vt:lpstr>
      <vt:lpstr>PowerPoint Presentation</vt:lpstr>
      <vt:lpstr>PowerPoint Presentation</vt:lpstr>
      <vt:lpstr>Annual Toy Drive Provides toys for 1,500 kids  </vt:lpstr>
      <vt:lpstr>Some of Our Toy Donors:  CHiPs for Kids, Motor4Toys, Baby2Baby, Kaiser Labs, Albertson’s, Toys for Tots, MGA, Bell Canyon Association, Julian Berzon, Assemblymember Nazarian, Healthline Medical Group</vt:lpstr>
      <vt:lpstr>Our 24/7 Hotline  866-Be-A-Hero</vt:lpstr>
      <vt:lpstr>Transition Age Youth 18-25</vt:lpstr>
      <vt:lpstr>Adult Services – 20 programs to meet all needs</vt:lpstr>
      <vt:lpstr>Client Run Center and Victory Wellness Center  </vt:lpstr>
      <vt:lpstr>PowerPoint Presentation</vt:lpstr>
      <vt:lpstr>Consumer Advisory Council Clients as a strategic partner to improve services</vt:lpstr>
      <vt:lpstr>Homeless Services</vt:lpstr>
      <vt:lpstr>Monty </vt:lpstr>
      <vt:lpstr>“For Monty, the key to his success was saying ‘yes’.” Chris, Monty’s therapist</vt:lpstr>
      <vt:lpstr>Services for those involved with the justice system</vt:lpstr>
      <vt:lpstr>Older Adult Services</vt:lpstr>
      <vt:lpstr>Fundraising/Community  Events</vt:lpstr>
      <vt:lpstr>Save the Date for our next fundraiser Thursday, November 12th  </vt:lpstr>
      <vt:lpstr>You can help too!</vt:lpstr>
      <vt:lpstr>Crushing COVID-19 Keeping mental health from becoming the tsunami after COVID’s earthquake</vt:lpstr>
    </vt:vector>
  </TitlesOfParts>
  <Company>Staff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Fernando Valley Community  Mental Health Center, Inc.</dc:title>
  <dc:creator>Kass, Marci</dc:creator>
  <cp:lastModifiedBy>Pinsker, Sherryl</cp:lastModifiedBy>
  <cp:revision>135</cp:revision>
  <dcterms:created xsi:type="dcterms:W3CDTF">2020-08-31T23:24:27Z</dcterms:created>
  <dcterms:modified xsi:type="dcterms:W3CDTF">2020-09-15T23:58:42Z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